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305" r:id="rId2"/>
    <p:sldId id="301" r:id="rId3"/>
    <p:sldId id="260" r:id="rId4"/>
    <p:sldId id="270" r:id="rId5"/>
    <p:sldId id="271" r:id="rId6"/>
    <p:sldId id="272" r:id="rId7"/>
    <p:sldId id="273" r:id="rId8"/>
    <p:sldId id="274" r:id="rId9"/>
    <p:sldId id="275" r:id="rId10"/>
    <p:sldId id="280" r:id="rId11"/>
    <p:sldId id="283" r:id="rId12"/>
    <p:sldId id="285" r:id="rId13"/>
    <p:sldId id="287" r:id="rId14"/>
    <p:sldId id="290" r:id="rId15"/>
    <p:sldId id="293" r:id="rId16"/>
    <p:sldId id="300" r:id="rId17"/>
    <p:sldId id="306" r:id="rId18"/>
    <p:sldId id="303" r:id="rId19"/>
    <p:sldId id="304" r:id="rId20"/>
    <p:sldId id="264" r:id="rId21"/>
  </p:sldIdLst>
  <p:sldSz cx="16256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114"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95312"/>
            <a:ext cx="13817600" cy="4244622"/>
          </a:xfrm>
        </p:spPr>
        <p:txBody>
          <a:bodyPr anchor="b"/>
          <a:lstStyle>
            <a:lvl1pPr algn="ctr">
              <a:defRPr sz="10667"/>
            </a:lvl1pPr>
          </a:lstStyle>
          <a:p>
            <a:r>
              <a:rPr lang="zh-CN" altLang="en-US"/>
              <a:t>单击此处编辑母版标题样式</a:t>
            </a:r>
            <a:endParaRPr lang="en-US" dirty="0"/>
          </a:p>
        </p:txBody>
      </p:sp>
      <p:sp>
        <p:nvSpPr>
          <p:cNvPr id="3" name="Subtitle 2"/>
          <p:cNvSpPr>
            <a:spLocks noGrp="1"/>
          </p:cNvSpPr>
          <p:nvPr>
            <p:ph type="subTitle" idx="1"/>
          </p:nvPr>
        </p:nvSpPr>
        <p:spPr>
          <a:xfrm>
            <a:off x="2032000" y="6403623"/>
            <a:ext cx="12192000" cy="2943577"/>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E111031-9662-4B40-B68E-4AAB57ACF307}" type="datetimeFigureOut">
              <a:rPr lang="zh-CN" altLang="en-US" smtClean="0"/>
              <a:t>2022/3/29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404643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E111031-9662-4B40-B68E-4AAB57ACF307}" type="datetimeFigureOut">
              <a:rPr lang="zh-CN" altLang="en-US" smtClean="0"/>
              <a:t>2022/3/29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368638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649111"/>
            <a:ext cx="3505200" cy="10332156"/>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17601" y="649111"/>
            <a:ext cx="10312400" cy="10332156"/>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E111031-9662-4B40-B68E-4AAB57ACF307}" type="datetimeFigureOut">
              <a:rPr lang="zh-CN" altLang="en-US" smtClean="0"/>
              <a:t>2022/3/29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164571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descr="图片包含 水, 户外, 船, 天空&#10;&#10;描述已自动生成">
            <a:extLst>
              <a:ext uri="{FF2B5EF4-FFF2-40B4-BE49-F238E27FC236}">
                <a16:creationId xmlns:a16="http://schemas.microsoft.com/office/drawing/2014/main" id="{B8C0980D-28B9-48E1-A0AD-D11DD9DD70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23" y="1745751"/>
            <a:ext cx="16269324" cy="8647200"/>
          </a:xfrm>
          <a:prstGeom prst="rect">
            <a:avLst/>
          </a:prstGeom>
        </p:spPr>
      </p:pic>
      <p:pic>
        <p:nvPicPr>
          <p:cNvPr id="8" name="图片 7">
            <a:extLst>
              <a:ext uri="{FF2B5EF4-FFF2-40B4-BE49-F238E27FC236}">
                <a16:creationId xmlns:a16="http://schemas.microsoft.com/office/drawing/2014/main" id="{66F574EF-C8EB-4AC9-9E95-4AAC02AE63C3}"/>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759"/>
            <a:ext cx="8752164" cy="1684992"/>
          </a:xfrm>
          <a:prstGeom prst="rect">
            <a:avLst/>
          </a:prstGeom>
        </p:spPr>
      </p:pic>
      <p:sp>
        <p:nvSpPr>
          <p:cNvPr id="9" name="矩形 8">
            <a:extLst>
              <a:ext uri="{FF2B5EF4-FFF2-40B4-BE49-F238E27FC236}">
                <a16:creationId xmlns:a16="http://schemas.microsoft.com/office/drawing/2014/main" id="{DB172635-56A7-42EE-85C5-F05E67D7CC22}"/>
              </a:ext>
            </a:extLst>
          </p:cNvPr>
          <p:cNvSpPr/>
          <p:nvPr userDrawn="1"/>
        </p:nvSpPr>
        <p:spPr>
          <a:xfrm>
            <a:off x="-13325" y="10300721"/>
            <a:ext cx="16269324" cy="1998917"/>
          </a:xfrm>
          <a:prstGeom prst="rect">
            <a:avLst/>
          </a:prstGeom>
          <a:solidFill>
            <a:srgbClr val="A3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A33324"/>
              </a:solidFill>
            </a:endParaRPr>
          </a:p>
        </p:txBody>
      </p:sp>
      <p:pic>
        <p:nvPicPr>
          <p:cNvPr id="10" name="图片 9">
            <a:extLst>
              <a:ext uri="{FF2B5EF4-FFF2-40B4-BE49-F238E27FC236}">
                <a16:creationId xmlns:a16="http://schemas.microsoft.com/office/drawing/2014/main" id="{6BFA02FE-A3FF-4FA2-9FAB-A81F5EA462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8661" y="10915525"/>
            <a:ext cx="13558679" cy="953767"/>
          </a:xfrm>
          <a:prstGeom prst="rect">
            <a:avLst/>
          </a:prstGeom>
        </p:spPr>
      </p:pic>
      <p:sp>
        <p:nvSpPr>
          <p:cNvPr id="11" name="矩形 10">
            <a:extLst>
              <a:ext uri="{FF2B5EF4-FFF2-40B4-BE49-F238E27FC236}">
                <a16:creationId xmlns:a16="http://schemas.microsoft.com/office/drawing/2014/main" id="{5A2BE322-93C2-483C-AB13-D305B093B38D}"/>
              </a:ext>
            </a:extLst>
          </p:cNvPr>
          <p:cNvSpPr/>
          <p:nvPr userDrawn="1"/>
        </p:nvSpPr>
        <p:spPr>
          <a:xfrm>
            <a:off x="1" y="3557209"/>
            <a:ext cx="16269324" cy="483682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12" name="直接连接符 11">
            <a:extLst>
              <a:ext uri="{FF2B5EF4-FFF2-40B4-BE49-F238E27FC236}">
                <a16:creationId xmlns:a16="http://schemas.microsoft.com/office/drawing/2014/main" id="{E56792B3-38F8-4C61-B1FF-8B31475D37D5}"/>
              </a:ext>
            </a:extLst>
          </p:cNvPr>
          <p:cNvCxnSpPr/>
          <p:nvPr userDrawn="1"/>
        </p:nvCxnSpPr>
        <p:spPr>
          <a:xfrm>
            <a:off x="4633664" y="4537025"/>
            <a:ext cx="0" cy="3117954"/>
          </a:xfrm>
          <a:prstGeom prst="line">
            <a:avLst/>
          </a:prstGeom>
          <a:ln w="25400">
            <a:solidFill>
              <a:srgbClr val="A33324"/>
            </a:solidFill>
          </a:ln>
        </p:spPr>
        <p:style>
          <a:lnRef idx="1">
            <a:schemeClr val="accent1"/>
          </a:lnRef>
          <a:fillRef idx="0">
            <a:schemeClr val="accent1"/>
          </a:fillRef>
          <a:effectRef idx="0">
            <a:schemeClr val="accent1"/>
          </a:effectRef>
          <a:fontRef idx="minor">
            <a:schemeClr val="tx1"/>
          </a:fontRef>
        </p:style>
      </p:cxnSp>
      <p:sp>
        <p:nvSpPr>
          <p:cNvPr id="13" name="文本占位符 4">
            <a:extLst>
              <a:ext uri="{FF2B5EF4-FFF2-40B4-BE49-F238E27FC236}">
                <a16:creationId xmlns:a16="http://schemas.microsoft.com/office/drawing/2014/main" id="{79D4AA19-476A-4379-BEF5-9AE041E129EB}"/>
              </a:ext>
            </a:extLst>
          </p:cNvPr>
          <p:cNvSpPr>
            <a:spLocks noGrp="1"/>
          </p:cNvSpPr>
          <p:nvPr>
            <p:ph type="body" sz="quarter" idx="10" hasCustomPrompt="1"/>
          </p:nvPr>
        </p:nvSpPr>
        <p:spPr>
          <a:xfrm>
            <a:off x="270738" y="5486272"/>
            <a:ext cx="4092188" cy="978699"/>
          </a:xfrm>
        </p:spPr>
        <p:txBody>
          <a:bodyPr anchor="ctr"/>
          <a:lstStyle>
            <a:lvl1pPr marL="0" indent="0">
              <a:buNone/>
              <a:defRPr b="1">
                <a:solidFill>
                  <a:srgbClr val="C00000"/>
                </a:solidFill>
              </a:defRPr>
            </a:lvl1pPr>
          </a:lstStyle>
          <a:p>
            <a:pPr lvl="0"/>
            <a:r>
              <a:rPr lang="en-US" altLang="zh-CN" dirty="0"/>
              <a:t>【</a:t>
            </a:r>
            <a:r>
              <a:rPr lang="zh-CN" altLang="en-US" dirty="0"/>
              <a:t>课程名称</a:t>
            </a:r>
            <a:r>
              <a:rPr lang="en-US" altLang="zh-CN" dirty="0"/>
              <a:t>】</a:t>
            </a:r>
            <a:endParaRPr lang="zh-CN" altLang="en-US" dirty="0"/>
          </a:p>
        </p:txBody>
      </p:sp>
      <p:sp>
        <p:nvSpPr>
          <p:cNvPr id="14" name="文本占位符 4">
            <a:extLst>
              <a:ext uri="{FF2B5EF4-FFF2-40B4-BE49-F238E27FC236}">
                <a16:creationId xmlns:a16="http://schemas.microsoft.com/office/drawing/2014/main" id="{C3370578-21C1-4F88-8A99-F6CC097073A7}"/>
              </a:ext>
            </a:extLst>
          </p:cNvPr>
          <p:cNvSpPr>
            <a:spLocks noGrp="1"/>
          </p:cNvSpPr>
          <p:nvPr>
            <p:ph type="body" sz="quarter" idx="11" hasCustomPrompt="1"/>
          </p:nvPr>
        </p:nvSpPr>
        <p:spPr>
          <a:xfrm>
            <a:off x="4904404" y="4791282"/>
            <a:ext cx="4092188" cy="978699"/>
          </a:xfrm>
        </p:spPr>
        <p:txBody>
          <a:bodyPr anchor="ctr">
            <a:normAutofit/>
          </a:bodyPr>
          <a:lstStyle>
            <a:lvl1pPr marL="0" indent="0">
              <a:buNone/>
              <a:defRPr sz="4267" b="1">
                <a:solidFill>
                  <a:schemeClr val="tx1"/>
                </a:solidFill>
                <a:latin typeface="+mj-ea"/>
                <a:ea typeface="+mj-ea"/>
              </a:defRPr>
            </a:lvl1pPr>
          </a:lstStyle>
          <a:p>
            <a:pPr lvl="0"/>
            <a:r>
              <a:rPr lang="en-US" altLang="zh-CN" dirty="0"/>
              <a:t>【</a:t>
            </a:r>
            <a:r>
              <a:rPr lang="zh-CN" altLang="en-US" dirty="0"/>
              <a:t>课程章节</a:t>
            </a:r>
            <a:r>
              <a:rPr lang="en-US" altLang="zh-CN" dirty="0"/>
              <a:t>】</a:t>
            </a:r>
            <a:endParaRPr lang="zh-CN" altLang="en-US" dirty="0"/>
          </a:p>
        </p:txBody>
      </p:sp>
      <p:sp>
        <p:nvSpPr>
          <p:cNvPr id="15" name="文本占位符 16">
            <a:extLst>
              <a:ext uri="{FF2B5EF4-FFF2-40B4-BE49-F238E27FC236}">
                <a16:creationId xmlns:a16="http://schemas.microsoft.com/office/drawing/2014/main" id="{9E47FF31-D3A8-4D97-A6BF-5A786B3620A8}"/>
              </a:ext>
            </a:extLst>
          </p:cNvPr>
          <p:cNvSpPr>
            <a:spLocks noGrp="1"/>
          </p:cNvSpPr>
          <p:nvPr>
            <p:ph type="body" sz="quarter" idx="12" hasCustomPrompt="1"/>
          </p:nvPr>
        </p:nvSpPr>
        <p:spPr>
          <a:xfrm>
            <a:off x="4904404" y="5778900"/>
            <a:ext cx="11062350" cy="1625600"/>
          </a:xfrm>
        </p:spPr>
        <p:txBody>
          <a:bodyPr anchor="ctr">
            <a:noAutofit/>
          </a:bodyPr>
          <a:lstStyle>
            <a:lvl1pPr marL="0" indent="0" algn="dist">
              <a:buNone/>
              <a:defRPr sz="5689" b="1">
                <a:latin typeface="+mn-ea"/>
                <a:ea typeface="+mn-ea"/>
              </a:defRPr>
            </a:lvl1pPr>
          </a:lstStyle>
          <a:p>
            <a:pPr lvl="0"/>
            <a:r>
              <a:rPr lang="zh-CN" altLang="en-US" dirty="0"/>
              <a:t>单击此处编辑母版标题文本样式</a:t>
            </a:r>
          </a:p>
        </p:txBody>
      </p:sp>
    </p:spTree>
    <p:extLst>
      <p:ext uri="{BB962C8B-B14F-4D97-AF65-F5344CB8AC3E}">
        <p14:creationId xmlns:p14="http://schemas.microsoft.com/office/powerpoint/2010/main" val="81793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E111031-9662-4B40-B68E-4AAB57ACF307}" type="datetimeFigureOut">
              <a:rPr lang="zh-CN" altLang="en-US" smtClean="0"/>
              <a:t>2022/3/29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230933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09134" y="3039537"/>
            <a:ext cx="14020800" cy="5071532"/>
          </a:xfrm>
        </p:spPr>
        <p:txBody>
          <a:bodyPr anchor="b"/>
          <a:lstStyle>
            <a:lvl1pPr>
              <a:defRPr sz="10667"/>
            </a:lvl1pPr>
          </a:lstStyle>
          <a:p>
            <a:r>
              <a:rPr lang="zh-CN" altLang="en-US"/>
              <a:t>单击此处编辑母版标题样式</a:t>
            </a:r>
            <a:endParaRPr lang="en-US" dirty="0"/>
          </a:p>
        </p:txBody>
      </p:sp>
      <p:sp>
        <p:nvSpPr>
          <p:cNvPr id="3" name="Text Placeholder 2"/>
          <p:cNvSpPr>
            <a:spLocks noGrp="1"/>
          </p:cNvSpPr>
          <p:nvPr>
            <p:ph type="body" idx="1"/>
          </p:nvPr>
        </p:nvSpPr>
        <p:spPr>
          <a:xfrm>
            <a:off x="1109134" y="8159048"/>
            <a:ext cx="14020800" cy="2666999"/>
          </a:xfrm>
        </p:spPr>
        <p:txBody>
          <a:bodyPr/>
          <a:lstStyle>
            <a:lvl1pPr marL="0" indent="0">
              <a:buNone/>
              <a:defRPr sz="4267">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E111031-9662-4B40-B68E-4AAB57ACF307}" type="datetimeFigureOut">
              <a:rPr lang="zh-CN" altLang="en-US" smtClean="0"/>
              <a:t>2022/3/29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5913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17600" y="3245556"/>
            <a:ext cx="6908800" cy="77357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8229600" y="3245556"/>
            <a:ext cx="6908800" cy="77357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E111031-9662-4B40-B68E-4AAB57ACF307}" type="datetimeFigureOut">
              <a:rPr lang="zh-CN" altLang="en-US" smtClean="0"/>
              <a:t>2022/3/29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335349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19717" y="649114"/>
            <a:ext cx="14020800" cy="235655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19719" y="2988734"/>
            <a:ext cx="6877049"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zh-CN" altLang="en-US"/>
              <a:t>单击此处编辑母版文本样式</a:t>
            </a:r>
          </a:p>
        </p:txBody>
      </p:sp>
      <p:sp>
        <p:nvSpPr>
          <p:cNvPr id="4" name="Content Placeholder 3"/>
          <p:cNvSpPr>
            <a:spLocks noGrp="1"/>
          </p:cNvSpPr>
          <p:nvPr>
            <p:ph sz="half" idx="2"/>
          </p:nvPr>
        </p:nvSpPr>
        <p:spPr>
          <a:xfrm>
            <a:off x="1119719" y="4453467"/>
            <a:ext cx="6877049" cy="65503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8229601" y="2988734"/>
            <a:ext cx="6910917"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zh-CN" altLang="en-US"/>
              <a:t>单击此处编辑母版文本样式</a:t>
            </a:r>
          </a:p>
        </p:txBody>
      </p:sp>
      <p:sp>
        <p:nvSpPr>
          <p:cNvPr id="6" name="Content Placeholder 5"/>
          <p:cNvSpPr>
            <a:spLocks noGrp="1"/>
          </p:cNvSpPr>
          <p:nvPr>
            <p:ph sz="quarter" idx="4"/>
          </p:nvPr>
        </p:nvSpPr>
        <p:spPr>
          <a:xfrm>
            <a:off x="8229601" y="4453467"/>
            <a:ext cx="6910917" cy="65503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E111031-9662-4B40-B68E-4AAB57ACF307}" type="datetimeFigureOut">
              <a:rPr lang="zh-CN" altLang="en-US" smtClean="0"/>
              <a:t>2022/3/29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121443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E111031-9662-4B40-B68E-4AAB57ACF307}" type="datetimeFigureOut">
              <a:rPr lang="zh-CN" altLang="en-US" smtClean="0"/>
              <a:t>2022/3/29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261779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11031-9662-4B40-B68E-4AAB57ACF307}" type="datetimeFigureOut">
              <a:rPr lang="zh-CN" altLang="en-US" smtClean="0"/>
              <a:t>2022/3/29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292532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zh-CN" altLang="en-US"/>
              <a:t>单击此处编辑母版标题样式</a:t>
            </a:r>
            <a:endParaRPr lang="en-US" dirty="0"/>
          </a:p>
        </p:txBody>
      </p:sp>
      <p:sp>
        <p:nvSpPr>
          <p:cNvPr id="3" name="Content Placeholder 2"/>
          <p:cNvSpPr>
            <a:spLocks noGrp="1"/>
          </p:cNvSpPr>
          <p:nvPr>
            <p:ph idx="1"/>
          </p:nvPr>
        </p:nvSpPr>
        <p:spPr>
          <a:xfrm>
            <a:off x="6910917" y="1755425"/>
            <a:ext cx="8229600" cy="8664222"/>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E111031-9662-4B40-B68E-4AAB57ACF307}" type="datetimeFigureOut">
              <a:rPr lang="zh-CN" altLang="en-US" smtClean="0"/>
              <a:t>2022/3/29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258965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10917" y="1755425"/>
            <a:ext cx="8229600" cy="8664222"/>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zh-CN" altLang="en-US"/>
              <a:t>单击图标添加图片</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E111031-9662-4B40-B68E-4AAB57ACF307}" type="datetimeFigureOut">
              <a:rPr lang="zh-CN" altLang="en-US" smtClean="0"/>
              <a:t>2022/3/29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161664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649114"/>
            <a:ext cx="14020800" cy="235655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17600" y="3245556"/>
            <a:ext cx="14020800" cy="77357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117600" y="11300181"/>
            <a:ext cx="3657600"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CE111031-9662-4B40-B68E-4AAB57ACF307}" type="datetimeFigureOut">
              <a:rPr lang="zh-CN" altLang="en-US" smtClean="0"/>
              <a:t>2022/3/29</a:t>
            </a:fld>
            <a:endParaRPr lang="zh-CN" altLang="en-US"/>
          </a:p>
        </p:txBody>
      </p:sp>
      <p:sp>
        <p:nvSpPr>
          <p:cNvPr id="5" name="Footer Placeholder 4"/>
          <p:cNvSpPr>
            <a:spLocks noGrp="1"/>
          </p:cNvSpPr>
          <p:nvPr>
            <p:ph type="ftr" sz="quarter" idx="3"/>
          </p:nvPr>
        </p:nvSpPr>
        <p:spPr>
          <a:xfrm>
            <a:off x="5384800" y="11300181"/>
            <a:ext cx="5486400"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1480800" y="11300181"/>
            <a:ext cx="3657600"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78594452-0F76-4C6F-908F-D55F37065081}" type="slidenum">
              <a:rPr lang="zh-CN" altLang="en-US" smtClean="0"/>
              <a:t>‹#›</a:t>
            </a:fld>
            <a:endParaRPr lang="zh-CN" altLang="en-US"/>
          </a:p>
        </p:txBody>
      </p:sp>
    </p:spTree>
    <p:extLst>
      <p:ext uri="{BB962C8B-B14F-4D97-AF65-F5344CB8AC3E}">
        <p14:creationId xmlns:p14="http://schemas.microsoft.com/office/powerpoint/2010/main" val="7296277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7810601C-BEE6-4F3D-8EF5-F3BBB4E0F50F}"/>
              </a:ext>
            </a:extLst>
          </p:cNvPr>
          <p:cNvSpPr txBox="1">
            <a:spLocks noChangeArrowheads="1"/>
          </p:cNvSpPr>
          <p:nvPr/>
        </p:nvSpPr>
        <p:spPr>
          <a:xfrm>
            <a:off x="5383406" y="5319346"/>
            <a:ext cx="9528175" cy="1143000"/>
          </a:xfrm>
          <a:prstGeom prst="rect">
            <a:avLst/>
          </a:prstGeom>
        </p:spPr>
        <p:txBody>
          <a:bodyPr vert="horz" lIns="91440" tIns="45720" rIns="91440" bIns="45720" rtlCol="0" anchor="ctr">
            <a:normAutofit/>
          </a:bodyPr>
          <a:lst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a:lstStyle>
          <a:p>
            <a:pPr algn="dist"/>
            <a:r>
              <a:rPr lang="zh-CN" altLang="en-US" sz="7200" b="1" dirty="0">
                <a:latin typeface="华文宋体" panose="02010600040101010101" pitchFamily="2" charset="-122"/>
                <a:ea typeface="华文宋体" panose="02010600040101010101" pitchFamily="2" charset="-122"/>
                <a:sym typeface="宋体" panose="02010600030101010101" pitchFamily="2" charset="-122"/>
              </a:rPr>
              <a:t>药学院危化品管理培训</a:t>
            </a:r>
            <a:endParaRPr lang="zh-CN" altLang="en-US" sz="13800" b="1" dirty="0">
              <a:latin typeface="华文宋体" panose="02010600040101010101" pitchFamily="2" charset="-122"/>
              <a:ea typeface="华文宋体" panose="02010600040101010101" pitchFamily="2" charset="-122"/>
            </a:endParaRPr>
          </a:p>
        </p:txBody>
      </p:sp>
      <p:grpSp>
        <p:nvGrpSpPr>
          <p:cNvPr id="6" name="组合 5">
            <a:extLst>
              <a:ext uri="{FF2B5EF4-FFF2-40B4-BE49-F238E27FC236}">
                <a16:creationId xmlns:a16="http://schemas.microsoft.com/office/drawing/2014/main" id="{F1423C97-A07B-4A6B-A4BB-41A1D848A40D}"/>
              </a:ext>
            </a:extLst>
          </p:cNvPr>
          <p:cNvGrpSpPr/>
          <p:nvPr/>
        </p:nvGrpSpPr>
        <p:grpSpPr>
          <a:xfrm>
            <a:off x="11895083" y="7087904"/>
            <a:ext cx="2693551" cy="1055966"/>
            <a:chOff x="4954054" y="5010804"/>
            <a:chExt cx="2693551" cy="1055966"/>
          </a:xfrm>
        </p:grpSpPr>
        <p:sp>
          <p:nvSpPr>
            <p:cNvPr id="7" name="文本框 6">
              <a:extLst>
                <a:ext uri="{FF2B5EF4-FFF2-40B4-BE49-F238E27FC236}">
                  <a16:creationId xmlns:a16="http://schemas.microsoft.com/office/drawing/2014/main" id="{24D3399D-7EE7-4FB3-8A89-F318F53B0998}"/>
                </a:ext>
              </a:extLst>
            </p:cNvPr>
            <p:cNvSpPr txBox="1"/>
            <p:nvPr/>
          </p:nvSpPr>
          <p:spPr>
            <a:xfrm>
              <a:off x="5028686" y="5010804"/>
              <a:ext cx="2544286" cy="523220"/>
            </a:xfrm>
            <a:prstGeom prst="rect">
              <a:avLst/>
            </a:prstGeom>
            <a:noFill/>
          </p:spPr>
          <p:txBody>
            <a:bodyPr wrap="none" rtlCol="0">
              <a:spAutoFit/>
            </a:bodyPr>
            <a:lstStyle/>
            <a:p>
              <a:pPr algn="ctr"/>
              <a:r>
                <a:rPr lang="zh-CN" altLang="en-US" sz="2800" b="1" dirty="0">
                  <a:latin typeface="华文宋体" panose="02010600040101010101" pitchFamily="2" charset="-122"/>
                  <a:ea typeface="华文宋体" panose="02010600040101010101" pitchFamily="2" charset="-122"/>
                </a:rPr>
                <a:t>杨  岚</a:t>
              </a:r>
              <a:r>
                <a:rPr lang="en-US" altLang="zh-CN" sz="2800" b="1" dirty="0">
                  <a:latin typeface="华文宋体" panose="02010600040101010101" pitchFamily="2" charset="-122"/>
                  <a:ea typeface="华文宋体" panose="02010600040101010101" pitchFamily="2" charset="-122"/>
                </a:rPr>
                <a:t>	    </a:t>
              </a:r>
              <a:r>
                <a:rPr lang="zh-CN" altLang="en-US" sz="2800" b="1" dirty="0">
                  <a:latin typeface="华文宋体" panose="02010600040101010101" pitchFamily="2" charset="-122"/>
                  <a:ea typeface="华文宋体" panose="02010600040101010101" pitchFamily="2" charset="-122"/>
                </a:rPr>
                <a:t>李成朋</a:t>
              </a:r>
            </a:p>
          </p:txBody>
        </p:sp>
        <p:sp>
          <p:nvSpPr>
            <p:cNvPr id="8" name="文本框 7">
              <a:extLst>
                <a:ext uri="{FF2B5EF4-FFF2-40B4-BE49-F238E27FC236}">
                  <a16:creationId xmlns:a16="http://schemas.microsoft.com/office/drawing/2014/main" id="{A7C47A85-0F1C-411C-9185-782F927AC534}"/>
                </a:ext>
              </a:extLst>
            </p:cNvPr>
            <p:cNvSpPr txBox="1"/>
            <p:nvPr/>
          </p:nvSpPr>
          <p:spPr>
            <a:xfrm>
              <a:off x="5456688" y="5543550"/>
              <a:ext cx="1688283" cy="523220"/>
            </a:xfrm>
            <a:prstGeom prst="rect">
              <a:avLst/>
            </a:prstGeom>
            <a:noFill/>
          </p:spPr>
          <p:txBody>
            <a:bodyPr wrap="none" rtlCol="0">
              <a:spAutoFit/>
            </a:bodyPr>
            <a:lstStyle/>
            <a:p>
              <a:pPr algn="ctr"/>
              <a:r>
                <a:rPr lang="en-US" altLang="zh-CN" sz="2800" dirty="0">
                  <a:latin typeface="华文宋体" panose="02010600040101010101" pitchFamily="2" charset="-122"/>
                  <a:ea typeface="华文宋体" panose="02010600040101010101" pitchFamily="2" charset="-122"/>
                </a:rPr>
                <a:t>2022.03.30</a:t>
              </a:r>
            </a:p>
          </p:txBody>
        </p:sp>
        <p:cxnSp>
          <p:nvCxnSpPr>
            <p:cNvPr id="9" name="直接连接符 8">
              <a:extLst>
                <a:ext uri="{FF2B5EF4-FFF2-40B4-BE49-F238E27FC236}">
                  <a16:creationId xmlns:a16="http://schemas.microsoft.com/office/drawing/2014/main" id="{E7B0457B-F68C-455B-B3EE-42A131548F09}"/>
                </a:ext>
              </a:extLst>
            </p:cNvPr>
            <p:cNvCxnSpPr/>
            <p:nvPr/>
          </p:nvCxnSpPr>
          <p:spPr>
            <a:xfrm>
              <a:off x="4954054" y="5538787"/>
              <a:ext cx="26935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5309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C815D2A-57C5-4D17-97AB-525D72FBCB67}"/>
              </a:ext>
            </a:extLst>
          </p:cNvPr>
          <p:cNvPicPr>
            <a:picLocks noChangeAspect="1"/>
          </p:cNvPicPr>
          <p:nvPr/>
        </p:nvPicPr>
        <p:blipFill rotWithShape="1">
          <a:blip r:embed="rId2">
            <a:extLst>
              <a:ext uri="{28A0092B-C50C-407E-A947-70E740481C1C}">
                <a14:useLocalDpi xmlns:a14="http://schemas.microsoft.com/office/drawing/2010/main" val="0"/>
              </a:ext>
            </a:extLst>
          </a:blip>
          <a:srcRect t="2217" r="22892" b="38847"/>
          <a:stretch/>
        </p:blipFill>
        <p:spPr>
          <a:xfrm>
            <a:off x="644929" y="3829172"/>
            <a:ext cx="7524321" cy="2444471"/>
          </a:xfrm>
          <a:prstGeom prst="rect">
            <a:avLst/>
          </a:prstGeom>
          <a:ln w="19050">
            <a:solidFill>
              <a:srgbClr val="479796"/>
            </a:solidFill>
          </a:ln>
          <a:effectLst>
            <a:outerShdw blurRad="63500" sx="102000" sy="102000" algn="ctr" rotWithShape="0">
              <a:prstClr val="black">
                <a:alpha val="40000"/>
              </a:prstClr>
            </a:outerShdw>
          </a:effectLst>
        </p:spPr>
      </p:pic>
      <p:pic>
        <p:nvPicPr>
          <p:cNvPr id="19" name="图片 18">
            <a:extLst>
              <a:ext uri="{FF2B5EF4-FFF2-40B4-BE49-F238E27FC236}">
                <a16:creationId xmlns:a16="http://schemas.microsoft.com/office/drawing/2014/main" id="{1799D60B-1358-419A-9905-12A63546D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81" y="1518170"/>
            <a:ext cx="7352591" cy="1323467"/>
          </a:xfrm>
          <a:prstGeom prst="rect">
            <a:avLst/>
          </a:prstGeom>
          <a:ln w="19050">
            <a:solidFill>
              <a:srgbClr val="479796"/>
            </a:solidFill>
          </a:ln>
          <a:effectLst>
            <a:outerShdw blurRad="63500" sx="102000" sy="102000" algn="ctr" rotWithShape="0">
              <a:prstClr val="black">
                <a:alpha val="40000"/>
              </a:prstClr>
            </a:outerShdw>
          </a:effectLst>
        </p:spPr>
      </p:pic>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14">
            <a:extLst>
              <a:ext uri="{FF2B5EF4-FFF2-40B4-BE49-F238E27FC236}">
                <a16:creationId xmlns:a16="http://schemas.microsoft.com/office/drawing/2014/main" id="{35D47371-0194-4F2A-B408-4236312D8A86}"/>
              </a:ext>
            </a:extLst>
          </p:cNvPr>
          <p:cNvSpPr txBox="1"/>
          <p:nvPr/>
        </p:nvSpPr>
        <p:spPr>
          <a:xfrm>
            <a:off x="302714" y="125449"/>
            <a:ext cx="13249472" cy="830997"/>
          </a:xfrm>
          <a:prstGeom prst="rect">
            <a:avLst/>
          </a:prstGeom>
          <a:noFill/>
        </p:spPr>
        <p:txBody>
          <a:bodyPr wrap="square" rtlCol="0">
            <a:spAutoFit/>
          </a:bodyPr>
          <a:lstStyle/>
          <a:p>
            <a:r>
              <a:rPr lang="en-US" altLang="zh-CN" sz="4800" b="1" dirty="0">
                <a:latin typeface="微软雅黑" panose="020B0503020204020204" pitchFamily="34" charset="-122"/>
                <a:ea typeface="微软雅黑" panose="020B0503020204020204" pitchFamily="34" charset="-122"/>
              </a:rPr>
              <a:t>2</a:t>
            </a:r>
            <a:r>
              <a:rPr lang="zh-CN" altLang="en-US" sz="4800" b="1" dirty="0">
                <a:latin typeface="微软雅黑" panose="020B0503020204020204" pitchFamily="34" charset="-122"/>
                <a:ea typeface="微软雅黑" panose="020B0503020204020204" pitchFamily="34" charset="-122"/>
              </a:rPr>
              <a:t>、易制爆危险化学品申购流程</a:t>
            </a:r>
          </a:p>
        </p:txBody>
      </p:sp>
      <p:pic>
        <p:nvPicPr>
          <p:cNvPr id="24" name="图片 23">
            <a:extLst>
              <a:ext uri="{FF2B5EF4-FFF2-40B4-BE49-F238E27FC236}">
                <a16:creationId xmlns:a16="http://schemas.microsoft.com/office/drawing/2014/main" id="{86A50A51-F66A-4725-AB76-D3C93A2B9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3944" y="1386694"/>
            <a:ext cx="3220048" cy="4338592"/>
          </a:xfrm>
          <a:prstGeom prst="rect">
            <a:avLst/>
          </a:prstGeom>
          <a:ln w="19050">
            <a:solidFill>
              <a:srgbClr val="479796"/>
            </a:solidFill>
          </a:ln>
        </p:spPr>
      </p:pic>
      <p:pic>
        <p:nvPicPr>
          <p:cNvPr id="22" name="图片 21">
            <a:extLst>
              <a:ext uri="{FF2B5EF4-FFF2-40B4-BE49-F238E27FC236}">
                <a16:creationId xmlns:a16="http://schemas.microsoft.com/office/drawing/2014/main" id="{F3EFEA07-54C0-4DBB-A97D-FC7389CA2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9942" y="1398438"/>
            <a:ext cx="3220048" cy="4338591"/>
          </a:xfrm>
          <a:prstGeom prst="rect">
            <a:avLst/>
          </a:prstGeom>
          <a:ln w="19050">
            <a:solidFill>
              <a:srgbClr val="479796"/>
            </a:solidFill>
          </a:ln>
        </p:spPr>
      </p:pic>
      <p:sp>
        <p:nvSpPr>
          <p:cNvPr id="30" name="文本框 29">
            <a:extLst>
              <a:ext uri="{FF2B5EF4-FFF2-40B4-BE49-F238E27FC236}">
                <a16:creationId xmlns:a16="http://schemas.microsoft.com/office/drawing/2014/main" id="{C8CA17AE-41D6-4708-8A91-294C5DC7FC45}"/>
              </a:ext>
            </a:extLst>
          </p:cNvPr>
          <p:cNvSpPr txBox="1"/>
          <p:nvPr/>
        </p:nvSpPr>
        <p:spPr>
          <a:xfrm>
            <a:off x="8751654" y="5806443"/>
            <a:ext cx="6957699" cy="1405256"/>
          </a:xfrm>
          <a:prstGeom prst="rect">
            <a:avLst/>
          </a:prstGeom>
          <a:noFill/>
        </p:spPr>
        <p:txBody>
          <a:bodyPr wrap="square" rtlCol="0">
            <a:spAutoFit/>
          </a:bodyPr>
          <a:lstStyle/>
          <a:p>
            <a:pPr algn="ctr"/>
            <a:r>
              <a:rPr lang="en-US" altLang="zh-CN" sz="2133"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2133" dirty="0">
                <a:solidFill>
                  <a:schemeClr val="tx1">
                    <a:lumMod val="75000"/>
                    <a:lumOff val="25000"/>
                  </a:schemeClr>
                </a:solidFill>
                <a:latin typeface="微软雅黑" panose="020B0503020204020204" pitchFamily="34" charset="-122"/>
                <a:ea typeface="微软雅黑" panose="020B0503020204020204" pitchFamily="34" charset="-122"/>
              </a:rPr>
              <a:t>、学院将填好并经分管领导签字盖章的</a:t>
            </a:r>
            <a:r>
              <a:rPr lang="zh-CN" altLang="zh-CN" sz="2133" dirty="0">
                <a:solidFill>
                  <a:srgbClr val="479796"/>
                </a:solidFill>
                <a:latin typeface="微软雅黑" panose="020B0503020204020204" pitchFamily="34" charset="-122"/>
                <a:ea typeface="微软雅黑" panose="020B0503020204020204" pitchFamily="34" charset="-122"/>
              </a:rPr>
              <a:t>《易制爆危险化学品合法使用证明》</a:t>
            </a:r>
            <a:r>
              <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2133" dirty="0">
                <a:solidFill>
                  <a:srgbClr val="479796"/>
                </a:solidFill>
                <a:latin typeface="微软雅黑" panose="020B0503020204020204" pitchFamily="34" charset="-122"/>
                <a:ea typeface="微软雅黑" panose="020B0503020204020204" pitchFamily="34" charset="-122"/>
              </a:rPr>
              <a:t>《法人授权委托书》</a:t>
            </a:r>
            <a:r>
              <a:rPr lang="zh-CN" altLang="en-US" sz="2133" dirty="0">
                <a:solidFill>
                  <a:srgbClr val="479796"/>
                </a:solidFill>
                <a:latin typeface="微软雅黑" panose="020B0503020204020204" pitchFamily="34" charset="-122"/>
                <a:ea typeface="微软雅黑" panose="020B0503020204020204" pitchFamily="34" charset="-122"/>
              </a:rPr>
              <a:t>及购买人身份证复印件</a:t>
            </a:r>
            <a:r>
              <a:rPr lang="zh-CN" altLang="en-US" sz="2133" dirty="0">
                <a:solidFill>
                  <a:schemeClr val="tx1">
                    <a:lumMod val="75000"/>
                    <a:lumOff val="25000"/>
                  </a:schemeClr>
                </a:solidFill>
                <a:latin typeface="微软雅黑" panose="020B0503020204020204" pitchFamily="34" charset="-122"/>
                <a:ea typeface="微软雅黑" panose="020B0503020204020204" pitchFamily="34" charset="-122"/>
              </a:rPr>
              <a:t>（购买人必须是单位危化品管理负责人）</a:t>
            </a:r>
            <a:r>
              <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rPr>
              <a:t> 报实验室与设备处</a:t>
            </a:r>
            <a:r>
              <a:rPr lang="zh-CN" altLang="en-US" sz="2133" dirty="0">
                <a:solidFill>
                  <a:schemeClr val="tx1">
                    <a:lumMod val="75000"/>
                    <a:lumOff val="25000"/>
                  </a:schemeClr>
                </a:solidFill>
                <a:latin typeface="微软雅黑" panose="020B0503020204020204" pitchFamily="34" charset="-122"/>
                <a:ea typeface="微软雅黑" panose="020B0503020204020204" pitchFamily="34" charset="-122"/>
              </a:rPr>
              <a:t>实验室安全技术科</a:t>
            </a:r>
          </a:p>
        </p:txBody>
      </p:sp>
      <p:sp>
        <p:nvSpPr>
          <p:cNvPr id="32" name="矩形 31">
            <a:extLst>
              <a:ext uri="{FF2B5EF4-FFF2-40B4-BE49-F238E27FC236}">
                <a16:creationId xmlns:a16="http://schemas.microsoft.com/office/drawing/2014/main" id="{5469E443-5F00-4950-86AA-6607A7AA4CD4}"/>
              </a:ext>
            </a:extLst>
          </p:cNvPr>
          <p:cNvSpPr/>
          <p:nvPr/>
        </p:nvSpPr>
        <p:spPr>
          <a:xfrm>
            <a:off x="3167674" y="4747290"/>
            <a:ext cx="2426227" cy="6674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矩形 32">
            <a:extLst>
              <a:ext uri="{FF2B5EF4-FFF2-40B4-BE49-F238E27FC236}">
                <a16:creationId xmlns:a16="http://schemas.microsoft.com/office/drawing/2014/main" id="{D5F50FC0-061A-4038-9357-1B034C1FA073}"/>
              </a:ext>
            </a:extLst>
          </p:cNvPr>
          <p:cNvSpPr/>
          <p:nvPr/>
        </p:nvSpPr>
        <p:spPr>
          <a:xfrm>
            <a:off x="7182842" y="2579302"/>
            <a:ext cx="915911" cy="2623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0" name="直接箭头连接符 19">
            <a:extLst>
              <a:ext uri="{FF2B5EF4-FFF2-40B4-BE49-F238E27FC236}">
                <a16:creationId xmlns:a16="http://schemas.microsoft.com/office/drawing/2014/main" id="{F7EA6A47-0FCD-4C82-865F-CC018E7B2598}"/>
              </a:ext>
            </a:extLst>
          </p:cNvPr>
          <p:cNvCxnSpPr>
            <a:cxnSpLocks/>
          </p:cNvCxnSpPr>
          <p:nvPr/>
        </p:nvCxnSpPr>
        <p:spPr>
          <a:xfrm>
            <a:off x="4411314" y="3423283"/>
            <a:ext cx="0" cy="336472"/>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BF56B870-F02F-4069-9EB5-8109BBD69BAA}"/>
              </a:ext>
            </a:extLst>
          </p:cNvPr>
          <p:cNvSpPr txBox="1"/>
          <p:nvPr/>
        </p:nvSpPr>
        <p:spPr>
          <a:xfrm>
            <a:off x="1706214" y="2973704"/>
            <a:ext cx="5410200" cy="420564"/>
          </a:xfrm>
          <a:prstGeom prst="rect">
            <a:avLst/>
          </a:prstGeom>
          <a:noFill/>
          <a:ln>
            <a:noFill/>
          </a:ln>
        </p:spPr>
        <p:txBody>
          <a:bodyPr wrap="square" rtlCol="0">
            <a:spAutoFit/>
          </a:bodyPr>
          <a:lstStyle/>
          <a:p>
            <a:r>
              <a:rPr lang="en-US" altLang="zh-CN" sz="2133"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33" dirty="0">
                <a:solidFill>
                  <a:schemeClr val="tx1">
                    <a:lumMod val="75000"/>
                    <a:lumOff val="25000"/>
                  </a:schemeClr>
                </a:solidFill>
                <a:latin typeface="微软雅黑" panose="020B0503020204020204" pitchFamily="34" charset="-122"/>
                <a:ea typeface="微软雅黑" panose="020B0503020204020204" pitchFamily="34" charset="-122"/>
              </a:rPr>
              <a:t>、进入实验室与设备管理处网站下载专区</a:t>
            </a:r>
          </a:p>
        </p:txBody>
      </p:sp>
      <p:sp>
        <p:nvSpPr>
          <p:cNvPr id="26" name="矩形 25">
            <a:extLst>
              <a:ext uri="{FF2B5EF4-FFF2-40B4-BE49-F238E27FC236}">
                <a16:creationId xmlns:a16="http://schemas.microsoft.com/office/drawing/2014/main" id="{9DC12AC6-AA20-4918-B414-D0BF6847442D}"/>
              </a:ext>
            </a:extLst>
          </p:cNvPr>
          <p:cNvSpPr/>
          <p:nvPr/>
        </p:nvSpPr>
        <p:spPr>
          <a:xfrm>
            <a:off x="914404" y="5732113"/>
            <a:ext cx="1583619" cy="2529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文本框 27">
            <a:extLst>
              <a:ext uri="{FF2B5EF4-FFF2-40B4-BE49-F238E27FC236}">
                <a16:creationId xmlns:a16="http://schemas.microsoft.com/office/drawing/2014/main" id="{B19CDB93-58CC-47E9-B1DF-D39C0BDE3630}"/>
              </a:ext>
            </a:extLst>
          </p:cNvPr>
          <p:cNvSpPr txBox="1"/>
          <p:nvPr/>
        </p:nvSpPr>
        <p:spPr>
          <a:xfrm>
            <a:off x="302715" y="6564101"/>
            <a:ext cx="8448939" cy="748795"/>
          </a:xfrm>
          <a:prstGeom prst="rect">
            <a:avLst/>
          </a:prstGeom>
          <a:noFill/>
        </p:spPr>
        <p:txBody>
          <a:bodyPr wrap="square" rtlCol="0">
            <a:spAutoFit/>
          </a:bodyPr>
          <a:lstStyle/>
          <a:p>
            <a:pPr algn="ctr"/>
            <a:r>
              <a:rPr lang="en-US" altLang="zh-CN" sz="2133"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33" dirty="0">
                <a:solidFill>
                  <a:schemeClr val="tx1">
                    <a:lumMod val="75000"/>
                    <a:lumOff val="25000"/>
                  </a:schemeClr>
                </a:solidFill>
                <a:latin typeface="微软雅黑" panose="020B0503020204020204" pitchFamily="34" charset="-122"/>
                <a:ea typeface="微软雅黑" panose="020B0503020204020204" pitchFamily="34" charset="-122"/>
              </a:rPr>
              <a:t>、在实验室安全管理专区下载</a:t>
            </a:r>
            <a:endParaRPr lang="en-US" altLang="zh-CN" sz="2133"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2133" dirty="0">
                <a:solidFill>
                  <a:srgbClr val="479796"/>
                </a:solidFill>
                <a:latin typeface="微软雅黑" panose="020B0503020204020204" pitchFamily="34" charset="-122"/>
                <a:ea typeface="微软雅黑" panose="020B0503020204020204" pitchFamily="34" charset="-122"/>
              </a:rPr>
              <a:t>《</a:t>
            </a:r>
            <a:r>
              <a:rPr lang="zh-CN" altLang="en-US" sz="2133" dirty="0">
                <a:solidFill>
                  <a:srgbClr val="479796"/>
                </a:solidFill>
                <a:latin typeface="微软雅黑" panose="020B0503020204020204" pitchFamily="34" charset="-122"/>
                <a:ea typeface="微软雅黑" panose="020B0503020204020204" pitchFamily="34" charset="-122"/>
              </a:rPr>
              <a:t>易制爆危险化学品合法使用证明</a:t>
            </a:r>
            <a:r>
              <a:rPr lang="en-US" altLang="zh-CN" sz="2133" dirty="0">
                <a:solidFill>
                  <a:srgbClr val="479796"/>
                </a:solidFill>
                <a:latin typeface="微软雅黑" panose="020B0503020204020204" pitchFamily="34" charset="-122"/>
                <a:ea typeface="微软雅黑" panose="020B0503020204020204" pitchFamily="34" charset="-122"/>
              </a:rPr>
              <a:t>》</a:t>
            </a:r>
            <a:r>
              <a:rPr lang="zh-CN" altLang="en-US" sz="2133" dirty="0">
                <a:solidFill>
                  <a:srgbClr val="479796"/>
                </a:solidFill>
                <a:latin typeface="微软雅黑" panose="020B0503020204020204" pitchFamily="34" charset="-122"/>
                <a:ea typeface="微软雅黑" panose="020B0503020204020204" pitchFamily="34" charset="-122"/>
              </a:rPr>
              <a:t>并填写</a:t>
            </a:r>
          </a:p>
        </p:txBody>
      </p:sp>
      <p:sp>
        <p:nvSpPr>
          <p:cNvPr id="18" name="文本框 17">
            <a:extLst>
              <a:ext uri="{FF2B5EF4-FFF2-40B4-BE49-F238E27FC236}">
                <a16:creationId xmlns:a16="http://schemas.microsoft.com/office/drawing/2014/main" id="{EFC51B30-85A0-4889-8016-D1FA1B9570DC}"/>
              </a:ext>
            </a:extLst>
          </p:cNvPr>
          <p:cNvSpPr txBox="1"/>
          <p:nvPr/>
        </p:nvSpPr>
        <p:spPr>
          <a:xfrm>
            <a:off x="302714" y="7747467"/>
            <a:ext cx="8448939" cy="420564"/>
          </a:xfrm>
          <a:prstGeom prst="rect">
            <a:avLst/>
          </a:prstGeom>
          <a:noFill/>
        </p:spPr>
        <p:txBody>
          <a:bodyPr wrap="square" rtlCol="0">
            <a:spAutoFit/>
          </a:bodyPr>
          <a:lstStyle/>
          <a:p>
            <a:pPr algn="ctr"/>
            <a:r>
              <a:rPr lang="en-US" altLang="zh-CN" sz="2133"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33" dirty="0">
                <a:solidFill>
                  <a:schemeClr val="tx1">
                    <a:lumMod val="75000"/>
                    <a:lumOff val="25000"/>
                  </a:schemeClr>
                </a:solidFill>
                <a:latin typeface="微软雅黑" panose="020B0503020204020204" pitchFamily="34" charset="-122"/>
                <a:ea typeface="微软雅黑" panose="020B0503020204020204" pitchFamily="34" charset="-122"/>
              </a:rPr>
              <a:t>、将填写好的</a:t>
            </a:r>
            <a:r>
              <a:rPr lang="en-US" altLang="zh-CN" sz="2133" dirty="0">
                <a:solidFill>
                  <a:srgbClr val="479796"/>
                </a:solidFill>
                <a:latin typeface="微软雅黑" panose="020B0503020204020204" pitchFamily="34" charset="-122"/>
                <a:ea typeface="微软雅黑" panose="020B0503020204020204" pitchFamily="34" charset="-122"/>
              </a:rPr>
              <a:t>《</a:t>
            </a:r>
            <a:r>
              <a:rPr lang="zh-CN" altLang="en-US" sz="2133" dirty="0">
                <a:solidFill>
                  <a:srgbClr val="479796"/>
                </a:solidFill>
                <a:latin typeface="微软雅黑" panose="020B0503020204020204" pitchFamily="34" charset="-122"/>
                <a:ea typeface="微软雅黑" panose="020B0503020204020204" pitchFamily="34" charset="-122"/>
              </a:rPr>
              <a:t>易制爆危险化学品合法使用证明</a:t>
            </a:r>
            <a:r>
              <a:rPr lang="en-US" altLang="zh-CN" sz="2133" dirty="0">
                <a:solidFill>
                  <a:srgbClr val="479796"/>
                </a:solidFill>
                <a:latin typeface="微软雅黑" panose="020B0503020204020204" pitchFamily="34" charset="-122"/>
                <a:ea typeface="微软雅黑" panose="020B0503020204020204" pitchFamily="34" charset="-122"/>
              </a:rPr>
              <a:t>》</a:t>
            </a:r>
            <a:r>
              <a:rPr lang="zh-CN" altLang="en-US" sz="2133" dirty="0">
                <a:solidFill>
                  <a:srgbClr val="479796"/>
                </a:solidFill>
                <a:latin typeface="微软雅黑" panose="020B0503020204020204" pitchFamily="34" charset="-122"/>
                <a:ea typeface="微软雅黑" panose="020B0503020204020204" pitchFamily="34" charset="-122"/>
              </a:rPr>
              <a:t>交于李成朋老师</a:t>
            </a:r>
          </a:p>
        </p:txBody>
      </p:sp>
      <p:cxnSp>
        <p:nvCxnSpPr>
          <p:cNvPr id="25" name="直接箭头连接符 24">
            <a:extLst>
              <a:ext uri="{FF2B5EF4-FFF2-40B4-BE49-F238E27FC236}">
                <a16:creationId xmlns:a16="http://schemas.microsoft.com/office/drawing/2014/main" id="{56298B16-5406-4996-86D7-32196140D153}"/>
              </a:ext>
            </a:extLst>
          </p:cNvPr>
          <p:cNvCxnSpPr>
            <a:cxnSpLocks/>
          </p:cNvCxnSpPr>
          <p:nvPr/>
        </p:nvCxnSpPr>
        <p:spPr>
          <a:xfrm>
            <a:off x="4354276" y="7312896"/>
            <a:ext cx="0" cy="336472"/>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2553C292-8104-4D6C-BEAD-ADC23DE7EFE4}"/>
              </a:ext>
            </a:extLst>
          </p:cNvPr>
          <p:cNvSpPr txBox="1"/>
          <p:nvPr/>
        </p:nvSpPr>
        <p:spPr>
          <a:xfrm>
            <a:off x="8939942" y="7649368"/>
            <a:ext cx="6471139" cy="1569660"/>
          </a:xfrm>
          <a:prstGeom prst="rect">
            <a:avLst/>
          </a:prstGeom>
          <a:noFill/>
        </p:spPr>
        <p:txBody>
          <a:bodyPr wrap="square" rtlCol="0">
            <a:spAutoFit/>
          </a:bodyPr>
          <a:lstStyle/>
          <a:p>
            <a:r>
              <a:rPr lang="zh-CN" altLang="en-US" sz="3200" b="1" dirty="0">
                <a:solidFill>
                  <a:srgbClr val="FF0000"/>
                </a:solidFill>
                <a:latin typeface="宋体" panose="02010600030101010101" pitchFamily="2" charset="-122"/>
                <a:ea typeface="宋体" panose="02010600030101010101" pitchFamily="2" charset="-122"/>
              </a:rPr>
              <a:t>为了方便大家，有需要易制爆的课题组直接告知李成朋老师进行填写即可！！！</a:t>
            </a:r>
          </a:p>
        </p:txBody>
      </p:sp>
    </p:spTree>
    <p:extLst>
      <p:ext uri="{BB962C8B-B14F-4D97-AF65-F5344CB8AC3E}">
        <p14:creationId xmlns:p14="http://schemas.microsoft.com/office/powerpoint/2010/main" val="387439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14">
            <a:extLst>
              <a:ext uri="{FF2B5EF4-FFF2-40B4-BE49-F238E27FC236}">
                <a16:creationId xmlns:a16="http://schemas.microsoft.com/office/drawing/2014/main" id="{35D47371-0194-4F2A-B408-4236312D8A86}"/>
              </a:ext>
            </a:extLst>
          </p:cNvPr>
          <p:cNvSpPr txBox="1"/>
          <p:nvPr/>
        </p:nvSpPr>
        <p:spPr>
          <a:xfrm>
            <a:off x="922604" y="835016"/>
            <a:ext cx="13249472" cy="830997"/>
          </a:xfrm>
          <a:prstGeom prst="rect">
            <a:avLst/>
          </a:prstGeom>
          <a:noFill/>
        </p:spPr>
        <p:txBody>
          <a:bodyPr wrap="square" rtlCol="0">
            <a:spAutoFit/>
          </a:bodyPr>
          <a:lstStyle/>
          <a:p>
            <a:r>
              <a:rPr lang="en-US" altLang="zh-CN" sz="4800" b="1" dirty="0">
                <a:latin typeface="微软雅黑" panose="020B0503020204020204" pitchFamily="34" charset="-122"/>
                <a:ea typeface="微软雅黑" panose="020B0503020204020204" pitchFamily="34" charset="-122"/>
              </a:rPr>
              <a:t>3</a:t>
            </a:r>
            <a:r>
              <a:rPr lang="zh-CN" altLang="en-US" sz="4800" b="1" dirty="0">
                <a:latin typeface="微软雅黑" panose="020B0503020204020204" pitchFamily="34" charset="-122"/>
                <a:ea typeface="微软雅黑" panose="020B0503020204020204" pitchFamily="34" charset="-122"/>
              </a:rPr>
              <a:t>、申购流程</a:t>
            </a:r>
            <a:r>
              <a:rPr lang="en-US" altLang="zh-CN" sz="4800" b="1" dirty="0">
                <a:latin typeface="微软雅黑" panose="020B0503020204020204" pitchFamily="34" charset="-122"/>
                <a:ea typeface="微软雅黑" panose="020B0503020204020204" pitchFamily="34" charset="-122"/>
              </a:rPr>
              <a:t>——</a:t>
            </a:r>
            <a:r>
              <a:rPr lang="zh-CN" altLang="en-US" sz="4800" b="1" dirty="0">
                <a:latin typeface="微软雅黑" panose="020B0503020204020204" pitchFamily="34" charset="-122"/>
                <a:ea typeface="微软雅黑" panose="020B0503020204020204" pitchFamily="34" charset="-122"/>
              </a:rPr>
              <a:t>重要提示</a:t>
            </a:r>
          </a:p>
        </p:txBody>
      </p:sp>
      <p:sp>
        <p:nvSpPr>
          <p:cNvPr id="8" name="文本框 7">
            <a:extLst>
              <a:ext uri="{FF2B5EF4-FFF2-40B4-BE49-F238E27FC236}">
                <a16:creationId xmlns:a16="http://schemas.microsoft.com/office/drawing/2014/main" id="{7CAF9288-CA9F-4D31-B09A-233B4AE675C8}"/>
              </a:ext>
            </a:extLst>
          </p:cNvPr>
          <p:cNvSpPr txBox="1"/>
          <p:nvPr/>
        </p:nvSpPr>
        <p:spPr>
          <a:xfrm>
            <a:off x="922604" y="2794689"/>
            <a:ext cx="13825536" cy="2931380"/>
          </a:xfrm>
          <a:prstGeom prst="rect">
            <a:avLst/>
          </a:prstGeom>
          <a:noFill/>
        </p:spPr>
        <p:txBody>
          <a:bodyPr wrap="square" rtlCol="0">
            <a:spAutoFit/>
          </a:bodyPr>
          <a:lstStyle/>
          <a:p>
            <a:pPr>
              <a:lnSpc>
                <a:spcPct val="150000"/>
              </a:lnSpc>
            </a:pPr>
            <a:r>
              <a:rPr lang="zh-CN" altLang="en-US" sz="4267" b="1" dirty="0">
                <a:solidFill>
                  <a:srgbClr val="C00000"/>
                </a:solidFill>
                <a:latin typeface="微软雅黑" panose="020B0503020204020204" pitchFamily="34" charset="-122"/>
                <a:ea typeface="微软雅黑" panose="020B0503020204020204" pitchFamily="34" charset="-122"/>
              </a:rPr>
              <a:t>       高锰酸钾</a:t>
            </a:r>
            <a:r>
              <a:rPr lang="zh-CN" altLang="en-US" sz="4267" b="1" dirty="0">
                <a:solidFill>
                  <a:srgbClr val="479796"/>
                </a:solidFill>
                <a:latin typeface="微软雅黑" panose="020B0503020204020204" pitchFamily="34" charset="-122"/>
                <a:ea typeface="微软雅黑" panose="020B0503020204020204" pitchFamily="34" charset="-122"/>
              </a:rPr>
              <a:t>因其既属于易制毒化学品，又属于易制爆危险化学品，公安禁毒与治安部门分别进行管控，因此高锰酸钾申购一次需要同时提交易制毒与易制爆两份申请。</a:t>
            </a:r>
          </a:p>
        </p:txBody>
      </p:sp>
    </p:spTree>
    <p:extLst>
      <p:ext uri="{BB962C8B-B14F-4D97-AF65-F5344CB8AC3E}">
        <p14:creationId xmlns:p14="http://schemas.microsoft.com/office/powerpoint/2010/main" val="16306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35D47371-0194-4F2A-B408-4236312D8A86}"/>
              </a:ext>
            </a:extLst>
          </p:cNvPr>
          <p:cNvSpPr txBox="1"/>
          <p:nvPr/>
        </p:nvSpPr>
        <p:spPr>
          <a:xfrm>
            <a:off x="1118737" y="1444283"/>
            <a:ext cx="14524069" cy="830997"/>
          </a:xfrm>
          <a:prstGeom prst="rect">
            <a:avLst/>
          </a:prstGeom>
          <a:noFill/>
        </p:spPr>
        <p:txBody>
          <a:bodyPr wrap="square" rtlCol="0">
            <a:spAutoFit/>
          </a:bodyPr>
          <a:lstStyle/>
          <a:p>
            <a:r>
              <a:rPr lang="en-US" altLang="zh-CN" sz="4800" b="1" dirty="0">
                <a:latin typeface="微软雅黑" panose="020B0503020204020204" pitchFamily="34" charset="-122"/>
                <a:ea typeface="微软雅黑" panose="020B0503020204020204" pitchFamily="34" charset="-122"/>
              </a:rPr>
              <a:t>1</a:t>
            </a:r>
            <a:r>
              <a:rPr lang="zh-CN" altLang="en-US" sz="4800" b="1" dirty="0">
                <a:latin typeface="微软雅黑" panose="020B0503020204020204" pitchFamily="34" charset="-122"/>
                <a:ea typeface="微软雅黑" panose="020B0503020204020204" pitchFamily="34" charset="-122"/>
              </a:rPr>
              <a:t>、易制毒、易制爆化学品的领取和使用</a:t>
            </a:r>
          </a:p>
        </p:txBody>
      </p:sp>
      <p:sp>
        <p:nvSpPr>
          <p:cNvPr id="8" name="文本框 7">
            <a:extLst>
              <a:ext uri="{FF2B5EF4-FFF2-40B4-BE49-F238E27FC236}">
                <a16:creationId xmlns:a16="http://schemas.microsoft.com/office/drawing/2014/main" id="{3B03C5E2-3E12-467B-84B2-53EF5D8F0980}"/>
              </a:ext>
            </a:extLst>
          </p:cNvPr>
          <p:cNvSpPr txBox="1"/>
          <p:nvPr/>
        </p:nvSpPr>
        <p:spPr>
          <a:xfrm>
            <a:off x="1118737" y="2337432"/>
            <a:ext cx="13825536" cy="3402150"/>
          </a:xfrm>
          <a:prstGeom prst="rect">
            <a:avLst/>
          </a:prstGeom>
          <a:noFill/>
        </p:spPr>
        <p:txBody>
          <a:bodyPr wrap="square" rtlCol="0">
            <a:spAutoFit/>
          </a:bodyPr>
          <a:lstStyle/>
          <a:p>
            <a:pPr>
              <a:lnSpc>
                <a:spcPts val="5333"/>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      按照学校的统一规定，各单位购买的易制毒、易制爆化学品都应存放于危险化学品库房（</a:t>
            </a:r>
            <a:r>
              <a:rPr lang="zh-CN" altLang="en-US" sz="2667" b="1" dirty="0">
                <a:solidFill>
                  <a:schemeClr val="tx1">
                    <a:lumMod val="75000"/>
                    <a:lumOff val="25000"/>
                  </a:schemeClr>
                </a:solidFill>
                <a:latin typeface="微软雅黑" panose="020B0503020204020204" pitchFamily="34" charset="-122"/>
                <a:ea typeface="微软雅黑" panose="020B0503020204020204" pitchFamily="34" charset="-122"/>
              </a:rPr>
              <a:t>崇义楼</a:t>
            </a:r>
            <a:r>
              <a:rPr lang="en-US" altLang="zh-CN" sz="2667" b="1" dirty="0">
                <a:solidFill>
                  <a:schemeClr val="tx1">
                    <a:lumMod val="75000"/>
                    <a:lumOff val="25000"/>
                  </a:schemeClr>
                </a:solidFill>
                <a:latin typeface="微软雅黑" panose="020B0503020204020204" pitchFamily="34" charset="-122"/>
                <a:ea typeface="微软雅黑" panose="020B0503020204020204" pitchFamily="34" charset="-122"/>
              </a:rPr>
              <a:t>432</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）中并由两名危险化学品管理负责人（</a:t>
            </a:r>
            <a:r>
              <a:rPr lang="zh-CN" altLang="en-US" sz="2667" b="1" dirty="0">
                <a:solidFill>
                  <a:schemeClr val="tx1">
                    <a:lumMod val="75000"/>
                    <a:lumOff val="25000"/>
                  </a:schemeClr>
                </a:solidFill>
                <a:latin typeface="微软雅黑" panose="020B0503020204020204" pitchFamily="34" charset="-122"/>
                <a:ea typeface="微软雅黑" panose="020B0503020204020204" pitchFamily="34" charset="-122"/>
              </a:rPr>
              <a:t>杨岚、李成朋</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）进行管理，需要领用的填写向所在单位危险化学品管理负责人提出领用申请并在领用后认真做好登记，正确记录领用时间、数量、领用人及用途（</a:t>
            </a:r>
            <a:r>
              <a:rPr lang="zh-CN" altLang="en-US" sz="2667" b="1" dirty="0">
                <a:solidFill>
                  <a:schemeClr val="tx1">
                    <a:lumMod val="75000"/>
                    <a:lumOff val="25000"/>
                  </a:schemeClr>
                </a:solidFill>
                <a:latin typeface="微软雅黑" panose="020B0503020204020204" pitchFamily="34" charset="-122"/>
                <a:ea typeface="微软雅黑" panose="020B0503020204020204" pitchFamily="34" charset="-122"/>
              </a:rPr>
              <a:t>其中用途一栏在三级台账上应具体显示出用于什么实验</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）等信息。</a:t>
            </a:r>
          </a:p>
        </p:txBody>
      </p:sp>
      <p:grpSp>
        <p:nvGrpSpPr>
          <p:cNvPr id="9" name="Group 3">
            <a:extLst>
              <a:ext uri="{FF2B5EF4-FFF2-40B4-BE49-F238E27FC236}">
                <a16:creationId xmlns:a16="http://schemas.microsoft.com/office/drawing/2014/main" id="{CC0287AE-A314-486A-A3C4-2D549B43A90E}"/>
              </a:ext>
            </a:extLst>
          </p:cNvPr>
          <p:cNvGrpSpPr>
            <a:grpSpLocks/>
          </p:cNvGrpSpPr>
          <p:nvPr/>
        </p:nvGrpSpPr>
        <p:grpSpPr bwMode="auto">
          <a:xfrm>
            <a:off x="894122" y="247171"/>
            <a:ext cx="8039100" cy="994834"/>
            <a:chOff x="1170" y="1118"/>
            <a:chExt cx="3798" cy="470"/>
          </a:xfrm>
        </p:grpSpPr>
        <p:sp>
          <p:nvSpPr>
            <p:cNvPr id="10" name="Rectangle 4">
              <a:extLst>
                <a:ext uri="{FF2B5EF4-FFF2-40B4-BE49-F238E27FC236}">
                  <a16:creationId xmlns:a16="http://schemas.microsoft.com/office/drawing/2014/main" id="{4296DFE9-EF5D-4464-B81B-B0FDAD46FA47}"/>
                </a:ext>
              </a:extLst>
            </p:cNvPr>
            <p:cNvSpPr>
              <a:spLocks noChangeArrowheads="1"/>
            </p:cNvSpPr>
            <p:nvPr/>
          </p:nvSpPr>
          <p:spPr bwMode="gray">
            <a:xfrm>
              <a:off x="1377" y="1148"/>
              <a:ext cx="3591" cy="425"/>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endParaRPr lang="zh-CN" altLang="en-US" sz="3733" kern="0" dirty="0">
                <a:solidFill>
                  <a:srgbClr val="000000"/>
                </a:solidFill>
                <a:latin typeface="华文宋体" panose="02010600040101010101" pitchFamily="2" charset="-122"/>
                <a:ea typeface="华文宋体" panose="02010600040101010101" pitchFamily="2" charset="-122"/>
              </a:endParaRPr>
            </a:p>
          </p:txBody>
        </p:sp>
        <p:sp>
          <p:nvSpPr>
            <p:cNvPr id="11" name="Freeform 5">
              <a:extLst>
                <a:ext uri="{FF2B5EF4-FFF2-40B4-BE49-F238E27FC236}">
                  <a16:creationId xmlns:a16="http://schemas.microsoft.com/office/drawing/2014/main" id="{FEEC4857-E475-4BEA-A68B-0F077C5D88E6}"/>
                </a:ext>
              </a:extLst>
            </p:cNvPr>
            <p:cNvSpPr>
              <a:spLocks/>
            </p:cNvSpPr>
            <p:nvPr/>
          </p:nvSpPr>
          <p:spPr bwMode="gray">
            <a:xfrm>
              <a:off x="1170" y="1139"/>
              <a:ext cx="820" cy="443"/>
            </a:xfrm>
            <a:custGeom>
              <a:avLst/>
              <a:gdLst>
                <a:gd name="T0" fmla="*/ 1 w 1334"/>
                <a:gd name="T1" fmla="*/ 0 h 491"/>
                <a:gd name="T2" fmla="*/ 0 w 1334"/>
                <a:gd name="T3" fmla="*/ 361 h 491"/>
                <a:gd name="T4" fmla="*/ 202 w 1334"/>
                <a:gd name="T5" fmla="*/ 361 h 491"/>
                <a:gd name="T6" fmla="*/ 310 w 1334"/>
                <a:gd name="T7" fmla="*/ 0 h 491"/>
                <a:gd name="T8" fmla="*/ 1 w 1334"/>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4" h="491">
                  <a:moveTo>
                    <a:pt x="2" y="0"/>
                  </a:moveTo>
                  <a:lnTo>
                    <a:pt x="0" y="491"/>
                  </a:lnTo>
                  <a:lnTo>
                    <a:pt x="872" y="491"/>
                  </a:lnTo>
                  <a:lnTo>
                    <a:pt x="1334" y="0"/>
                  </a:lnTo>
                  <a:lnTo>
                    <a:pt x="2" y="0"/>
                  </a:lnTo>
                  <a:close/>
                </a:path>
              </a:pathLst>
            </a:custGeom>
            <a:gradFill rotWithShape="1">
              <a:gsLst>
                <a:gs pos="0">
                  <a:srgbClr val="1F497D"/>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eaLnBrk="0" fontAlgn="base" hangingPunct="0">
                <a:spcBef>
                  <a:spcPct val="0"/>
                </a:spcBef>
                <a:spcAft>
                  <a:spcPct val="0"/>
                </a:spcAft>
                <a:defRPr/>
              </a:pPr>
              <a:endParaRPr lang="zh-CN" altLang="en-US" sz="3200" kern="0" dirty="0">
                <a:solidFill>
                  <a:srgbClr val="000000"/>
                </a:solidFill>
                <a:latin typeface="华文宋体" panose="02010600040101010101" pitchFamily="2" charset="-122"/>
                <a:ea typeface="华文宋体" panose="02010600040101010101" pitchFamily="2" charset="-122"/>
              </a:endParaRPr>
            </a:p>
          </p:txBody>
        </p:sp>
        <p:sp>
          <p:nvSpPr>
            <p:cNvPr id="12" name="Text Box 6">
              <a:extLst>
                <a:ext uri="{FF2B5EF4-FFF2-40B4-BE49-F238E27FC236}">
                  <a16:creationId xmlns:a16="http://schemas.microsoft.com/office/drawing/2014/main" id="{82BF6300-0A93-43D5-8694-A23A691DF419}"/>
                </a:ext>
              </a:extLst>
            </p:cNvPr>
            <p:cNvSpPr txBox="1">
              <a:spLocks noChangeArrowheads="1"/>
            </p:cNvSpPr>
            <p:nvPr/>
          </p:nvSpPr>
          <p:spPr bwMode="gray">
            <a:xfrm>
              <a:off x="1317" y="1118"/>
              <a:ext cx="442" cy="470"/>
            </a:xfrm>
            <a:prstGeom prst="rect">
              <a:avLst/>
            </a:prstGeom>
            <a:noFill/>
            <a:ln>
              <a:noFill/>
            </a:ln>
            <a:effectLst>
              <a:outerShdw dist="85194" dir="1593903" algn="ctr" rotWithShape="0">
                <a:srgbClr val="11425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r>
                <a:rPr lang="zh-CN" altLang="en-US" sz="5867" kern="0" dirty="0">
                  <a:solidFill>
                    <a:srgbClr val="FFFFFF"/>
                  </a:solidFill>
                  <a:latin typeface="华文宋体" panose="02010600040101010101" pitchFamily="2" charset="-122"/>
                  <a:ea typeface="华文宋体" panose="02010600040101010101" pitchFamily="2" charset="-122"/>
                  <a:cs typeface="Arial" panose="020B0604020202020204" pitchFamily="34" charset="0"/>
                </a:rPr>
                <a:t>三</a:t>
              </a:r>
              <a:endParaRPr lang="zh-CN" altLang="zh-CN"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endParaRPr>
            </a:p>
          </p:txBody>
        </p:sp>
        <p:sp>
          <p:nvSpPr>
            <p:cNvPr id="13" name="Text Box 7">
              <a:extLst>
                <a:ext uri="{FF2B5EF4-FFF2-40B4-BE49-F238E27FC236}">
                  <a16:creationId xmlns:a16="http://schemas.microsoft.com/office/drawing/2014/main" id="{B384762A-055A-424A-9709-1E1732B2ED12}"/>
                </a:ext>
              </a:extLst>
            </p:cNvPr>
            <p:cNvSpPr txBox="1">
              <a:spLocks noChangeArrowheads="1"/>
            </p:cNvSpPr>
            <p:nvPr/>
          </p:nvSpPr>
          <p:spPr bwMode="gray">
            <a:xfrm>
              <a:off x="2030" y="1177"/>
              <a:ext cx="267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fontAlgn="base">
                <a:lnSpc>
                  <a:spcPct val="100000"/>
                </a:lnSpc>
                <a:spcBef>
                  <a:spcPct val="0"/>
                </a:spcBef>
                <a:spcAft>
                  <a:spcPct val="0"/>
                </a:spcAft>
                <a:buNone/>
                <a:defRPr/>
              </a:pPr>
              <a:r>
                <a:rPr lang="zh-CN" altLang="en-US" sz="4267" b="1" kern="0" dirty="0">
                  <a:solidFill>
                    <a:srgbClr val="000000"/>
                  </a:solidFill>
                  <a:latin typeface="华文宋体" panose="02010600040101010101" pitchFamily="2" charset="-122"/>
                  <a:ea typeface="华文宋体" panose="02010600040101010101" pitchFamily="2" charset="-122"/>
                </a:rPr>
                <a:t>管制化学品的使用储存</a:t>
              </a:r>
              <a:endParaRPr lang="zh-CN" altLang="zh-CN" sz="4267" b="1" kern="0" dirty="0">
                <a:solidFill>
                  <a:srgbClr val="000000"/>
                </a:solidFill>
                <a:latin typeface="华文宋体" panose="02010600040101010101" pitchFamily="2" charset="-122"/>
                <a:ea typeface="华文宋体" panose="02010600040101010101" pitchFamily="2" charset="-122"/>
              </a:endParaRPr>
            </a:p>
          </p:txBody>
        </p:sp>
      </p:grpSp>
      <p:sp>
        <p:nvSpPr>
          <p:cNvPr id="14" name="文本框 13">
            <a:extLst>
              <a:ext uri="{FF2B5EF4-FFF2-40B4-BE49-F238E27FC236}">
                <a16:creationId xmlns:a16="http://schemas.microsoft.com/office/drawing/2014/main" id="{1B689B9F-303A-444C-81A0-D9EC918BE37E}"/>
              </a:ext>
            </a:extLst>
          </p:cNvPr>
          <p:cNvSpPr txBox="1"/>
          <p:nvPr/>
        </p:nvSpPr>
        <p:spPr>
          <a:xfrm>
            <a:off x="347754" y="9571762"/>
            <a:ext cx="7200800" cy="748795"/>
          </a:xfrm>
          <a:prstGeom prst="rect">
            <a:avLst/>
          </a:prstGeom>
          <a:noFill/>
        </p:spPr>
        <p:txBody>
          <a:bodyPr wrap="square" rtlCol="0">
            <a:spAutoFit/>
          </a:bodyPr>
          <a:lstStyle/>
          <a:p>
            <a:pPr algn="ctr"/>
            <a:r>
              <a:rPr lang="zh-CN" altLang="en-US" sz="2133" dirty="0">
                <a:solidFill>
                  <a:srgbClr val="C00000"/>
                </a:solidFill>
                <a:latin typeface="微软雅黑" panose="020B0503020204020204" pitchFamily="34" charset="-122"/>
                <a:ea typeface="微软雅黑" panose="020B0503020204020204" pitchFamily="34" charset="-122"/>
              </a:rPr>
              <a:t>红色二级台账：</a:t>
            </a:r>
            <a:r>
              <a:rPr lang="zh-CN" altLang="en-US" sz="2133" dirty="0">
                <a:solidFill>
                  <a:schemeClr val="tx1">
                    <a:lumMod val="75000"/>
                    <a:lumOff val="25000"/>
                  </a:schemeClr>
                </a:solidFill>
                <a:latin typeface="微软雅黑" panose="020B0503020204020204" pitchFamily="34" charset="-122"/>
                <a:ea typeface="微软雅黑" panose="020B0503020204020204" pitchFamily="34" charset="-122"/>
              </a:rPr>
              <a:t>放置于危险化学品库房中，由危险化学品管理负责人进行管理，详细记录易制毒化学品出入库情况</a:t>
            </a:r>
          </a:p>
        </p:txBody>
      </p:sp>
      <p:sp>
        <p:nvSpPr>
          <p:cNvPr id="16" name="文本框 15">
            <a:extLst>
              <a:ext uri="{FF2B5EF4-FFF2-40B4-BE49-F238E27FC236}">
                <a16:creationId xmlns:a16="http://schemas.microsoft.com/office/drawing/2014/main" id="{0A7CF6A4-4809-459A-BFEF-483C71A4BC49}"/>
              </a:ext>
            </a:extLst>
          </p:cNvPr>
          <p:cNvSpPr txBox="1"/>
          <p:nvPr/>
        </p:nvSpPr>
        <p:spPr>
          <a:xfrm>
            <a:off x="8608301" y="9571764"/>
            <a:ext cx="6814999" cy="1077026"/>
          </a:xfrm>
          <a:prstGeom prst="rect">
            <a:avLst/>
          </a:prstGeom>
          <a:noFill/>
        </p:spPr>
        <p:txBody>
          <a:bodyPr wrap="square" rtlCol="0">
            <a:spAutoFit/>
          </a:bodyPr>
          <a:lstStyle/>
          <a:p>
            <a:r>
              <a:rPr lang="zh-CN" altLang="en-US" sz="2133" dirty="0">
                <a:solidFill>
                  <a:schemeClr val="accent1">
                    <a:lumMod val="75000"/>
                  </a:schemeClr>
                </a:solidFill>
                <a:latin typeface="微软雅黑" panose="020B0503020204020204" pitchFamily="34" charset="-122"/>
                <a:ea typeface="微软雅黑" panose="020B0503020204020204" pitchFamily="34" charset="-122"/>
              </a:rPr>
              <a:t>蓝色三级台账</a:t>
            </a:r>
            <a:r>
              <a:rPr lang="zh-CN" altLang="en-US" sz="2133" dirty="0">
                <a:latin typeface="微软雅黑" panose="020B0503020204020204" pitchFamily="34" charset="-122"/>
                <a:ea typeface="微软雅黑" panose="020B0503020204020204" pitchFamily="34" charset="-122"/>
              </a:rPr>
              <a:t>：放置于各实验室中，由实验室负责人进行管理，详细记录易制毒化学品领取、使用、剩余（</a:t>
            </a:r>
            <a:r>
              <a:rPr lang="zh-CN" altLang="en-US" sz="2133" b="1" dirty="0">
                <a:latin typeface="微软雅黑" panose="020B0503020204020204" pitchFamily="34" charset="-122"/>
                <a:ea typeface="微软雅黑" panose="020B0503020204020204" pitchFamily="34" charset="-122"/>
              </a:rPr>
              <a:t>以毫升为单位</a:t>
            </a:r>
            <a:r>
              <a:rPr lang="zh-CN" altLang="en-US" sz="2133" dirty="0">
                <a:latin typeface="微软雅黑" panose="020B0503020204020204" pitchFamily="34" charset="-122"/>
                <a:ea typeface="微软雅黑" panose="020B0503020204020204" pitchFamily="34" charset="-122"/>
              </a:rPr>
              <a:t>）情况</a:t>
            </a:r>
          </a:p>
        </p:txBody>
      </p:sp>
      <p:grpSp>
        <p:nvGrpSpPr>
          <p:cNvPr id="17" name="组合 16">
            <a:extLst>
              <a:ext uri="{FF2B5EF4-FFF2-40B4-BE49-F238E27FC236}">
                <a16:creationId xmlns:a16="http://schemas.microsoft.com/office/drawing/2014/main" id="{760DFA7C-61AC-4035-9E98-F55BE19944F1}"/>
              </a:ext>
            </a:extLst>
          </p:cNvPr>
          <p:cNvGrpSpPr/>
          <p:nvPr/>
        </p:nvGrpSpPr>
        <p:grpSpPr>
          <a:xfrm>
            <a:off x="107727" y="6430132"/>
            <a:ext cx="7682067" cy="2760280"/>
            <a:chOff x="116366" y="3054143"/>
            <a:chExt cx="5761550" cy="2070210"/>
          </a:xfrm>
        </p:grpSpPr>
        <p:pic>
          <p:nvPicPr>
            <p:cNvPr id="18" name="图片 17">
              <a:extLst>
                <a:ext uri="{FF2B5EF4-FFF2-40B4-BE49-F238E27FC236}">
                  <a16:creationId xmlns:a16="http://schemas.microsoft.com/office/drawing/2014/main" id="{95EDDB22-F2F4-4952-85C5-AA6D2E199E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66" y="3054143"/>
              <a:ext cx="2878259" cy="2069009"/>
            </a:xfrm>
            <a:prstGeom prst="rect">
              <a:avLst/>
            </a:prstGeom>
          </p:spPr>
        </p:pic>
        <p:pic>
          <p:nvPicPr>
            <p:cNvPr id="19" name="图片 18">
              <a:extLst>
                <a:ext uri="{FF2B5EF4-FFF2-40B4-BE49-F238E27FC236}">
                  <a16:creationId xmlns:a16="http://schemas.microsoft.com/office/drawing/2014/main" id="{78C41122-6FC7-4BE2-81D1-9B765C10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656" y="3054143"/>
              <a:ext cx="2878260" cy="2070210"/>
            </a:xfrm>
            <a:prstGeom prst="rect">
              <a:avLst/>
            </a:prstGeom>
          </p:spPr>
        </p:pic>
      </p:grpSp>
      <p:grpSp>
        <p:nvGrpSpPr>
          <p:cNvPr id="20" name="组合 19">
            <a:extLst>
              <a:ext uri="{FF2B5EF4-FFF2-40B4-BE49-F238E27FC236}">
                <a16:creationId xmlns:a16="http://schemas.microsoft.com/office/drawing/2014/main" id="{EEBE07ED-3872-4608-BC5F-35C49E254829}"/>
              </a:ext>
            </a:extLst>
          </p:cNvPr>
          <p:cNvGrpSpPr/>
          <p:nvPr/>
        </p:nvGrpSpPr>
        <p:grpSpPr>
          <a:xfrm>
            <a:off x="8128000" y="6430128"/>
            <a:ext cx="7725477" cy="2760277"/>
            <a:chOff x="6206548" y="3064210"/>
            <a:chExt cx="5794108" cy="2070208"/>
          </a:xfrm>
        </p:grpSpPr>
        <p:pic>
          <p:nvPicPr>
            <p:cNvPr id="21" name="图片 20">
              <a:extLst>
                <a:ext uri="{FF2B5EF4-FFF2-40B4-BE49-F238E27FC236}">
                  <a16:creationId xmlns:a16="http://schemas.microsoft.com/office/drawing/2014/main" id="{B3398CA5-F33A-4947-B6DD-5C514DF2E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6548" y="3064210"/>
              <a:ext cx="2888270" cy="2069009"/>
            </a:xfrm>
            <a:prstGeom prst="rect">
              <a:avLst/>
            </a:prstGeom>
          </p:spPr>
        </p:pic>
        <p:pic>
          <p:nvPicPr>
            <p:cNvPr id="22" name="图片 21">
              <a:extLst>
                <a:ext uri="{FF2B5EF4-FFF2-40B4-BE49-F238E27FC236}">
                  <a16:creationId xmlns:a16="http://schemas.microsoft.com/office/drawing/2014/main" id="{63014F46-73C0-4E5A-916B-6E81B6076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2399" y="3064210"/>
              <a:ext cx="2878257" cy="2070208"/>
            </a:xfrm>
            <a:prstGeom prst="rect">
              <a:avLst/>
            </a:prstGeom>
          </p:spPr>
        </p:pic>
      </p:grpSp>
      <p:sp>
        <p:nvSpPr>
          <p:cNvPr id="23" name="矩形 22">
            <a:extLst>
              <a:ext uri="{FF2B5EF4-FFF2-40B4-BE49-F238E27FC236}">
                <a16:creationId xmlns:a16="http://schemas.microsoft.com/office/drawing/2014/main" id="{A309B3EB-A844-4361-B9C3-9798DED450B5}"/>
              </a:ext>
            </a:extLst>
          </p:cNvPr>
          <p:cNvSpPr/>
          <p:nvPr/>
        </p:nvSpPr>
        <p:spPr>
          <a:xfrm>
            <a:off x="0" y="11223265"/>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255150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04A2AD7-5321-4EFB-9546-D68CDB28C541}"/>
              </a:ext>
            </a:extLst>
          </p:cNvPr>
          <p:cNvSpPr txBox="1"/>
          <p:nvPr/>
        </p:nvSpPr>
        <p:spPr>
          <a:xfrm>
            <a:off x="227921" y="248608"/>
            <a:ext cx="12569515" cy="666786"/>
          </a:xfrm>
          <a:prstGeom prst="rect">
            <a:avLst/>
          </a:prstGeom>
          <a:noFill/>
        </p:spPr>
        <p:txBody>
          <a:bodyPr wrap="square" rtlCol="0">
            <a:spAutoFit/>
          </a:bodyPr>
          <a:lstStyle/>
          <a:p>
            <a:r>
              <a:rPr lang="en-US" altLang="zh-CN" sz="3733" b="1" dirty="0">
                <a:ln w="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3733" b="1" dirty="0">
                <a:ln w="0"/>
                <a:solidFill>
                  <a:schemeClr val="tx1">
                    <a:lumMod val="75000"/>
                    <a:lumOff val="25000"/>
                  </a:schemeClr>
                </a:solidFill>
                <a:latin typeface="微软雅黑" panose="020B0503020204020204" pitchFamily="34" charset="-122"/>
                <a:ea typeface="微软雅黑" panose="020B0503020204020204" pitchFamily="34" charset="-122"/>
              </a:rPr>
              <a:t>、易制毒、易制爆化学品台帐登记本要如何登记？</a:t>
            </a:r>
          </a:p>
        </p:txBody>
      </p:sp>
      <p:sp>
        <p:nvSpPr>
          <p:cNvPr id="8" name="文本框 7">
            <a:extLst>
              <a:ext uri="{FF2B5EF4-FFF2-40B4-BE49-F238E27FC236}">
                <a16:creationId xmlns:a16="http://schemas.microsoft.com/office/drawing/2014/main" id="{3B03C5E2-3E12-467B-84B2-53EF5D8F0980}"/>
              </a:ext>
            </a:extLst>
          </p:cNvPr>
          <p:cNvSpPr txBox="1"/>
          <p:nvPr/>
        </p:nvSpPr>
        <p:spPr>
          <a:xfrm>
            <a:off x="548640" y="821537"/>
            <a:ext cx="10893482" cy="683457"/>
          </a:xfrm>
          <a:prstGeom prst="rect">
            <a:avLst/>
          </a:prstGeom>
          <a:noFill/>
        </p:spPr>
        <p:txBody>
          <a:bodyPr wrap="square" rtlCol="0">
            <a:spAutoFit/>
          </a:bodyPr>
          <a:lstStyle/>
          <a:p>
            <a:pPr algn="ctr">
              <a:lnSpc>
                <a:spcPts val="5333"/>
              </a:lnSpc>
            </a:pPr>
            <a:r>
              <a:rPr lang="zh-CN" altLang="en-US" sz="2000" dirty="0">
                <a:solidFill>
                  <a:srgbClr val="479796"/>
                </a:solidFill>
                <a:latin typeface="微软雅黑" panose="020B0503020204020204" pitchFamily="34" charset="-122"/>
                <a:ea typeface="微软雅黑" panose="020B0503020204020204" pitchFamily="34" charset="-122"/>
              </a:rPr>
              <a:t>例：某老师通过化学品管理系统成功申购一瓶</a:t>
            </a:r>
            <a:r>
              <a:rPr lang="en-US" altLang="zh-CN" sz="2000" dirty="0">
                <a:solidFill>
                  <a:srgbClr val="479796"/>
                </a:solidFill>
                <a:latin typeface="微软雅黑" panose="020B0503020204020204" pitchFamily="34" charset="-122"/>
                <a:ea typeface="微软雅黑" panose="020B0503020204020204" pitchFamily="34" charset="-122"/>
              </a:rPr>
              <a:t>500ml</a:t>
            </a:r>
            <a:r>
              <a:rPr lang="zh-CN" altLang="en-US" sz="2000" dirty="0">
                <a:solidFill>
                  <a:srgbClr val="479796"/>
                </a:solidFill>
                <a:latin typeface="微软雅黑" panose="020B0503020204020204" pitchFamily="34" charset="-122"/>
                <a:ea typeface="微软雅黑" panose="020B0503020204020204" pitchFamily="34" charset="-122"/>
              </a:rPr>
              <a:t>硫酸，该硫酸的全生命周期登记流程如下：</a:t>
            </a:r>
          </a:p>
        </p:txBody>
      </p:sp>
      <p:sp>
        <p:nvSpPr>
          <p:cNvPr id="12" name="文本框 11">
            <a:extLst>
              <a:ext uri="{FF2B5EF4-FFF2-40B4-BE49-F238E27FC236}">
                <a16:creationId xmlns:a16="http://schemas.microsoft.com/office/drawing/2014/main" id="{B14B115E-C4F7-433C-87A9-81328D563092}"/>
              </a:ext>
            </a:extLst>
          </p:cNvPr>
          <p:cNvSpPr txBox="1"/>
          <p:nvPr/>
        </p:nvSpPr>
        <p:spPr>
          <a:xfrm>
            <a:off x="548640" y="1463424"/>
            <a:ext cx="15164558" cy="1363130"/>
          </a:xfrm>
          <a:prstGeom prst="rect">
            <a:avLst/>
          </a:prstGeom>
          <a:noFill/>
        </p:spPr>
        <p:txBody>
          <a:bodyPr wrap="square" rtlCol="0">
            <a:spAutoFit/>
          </a:bodyPr>
          <a:lstStyle/>
          <a:p>
            <a:pPr>
              <a:lnSpc>
                <a:spcPts val="5333"/>
              </a:lnSpc>
            </a:pPr>
            <a:r>
              <a:rPr lang="zh-CN" altLang="en-US" sz="2667" b="1" dirty="0">
                <a:solidFill>
                  <a:schemeClr val="tx1">
                    <a:lumMod val="75000"/>
                    <a:lumOff val="25000"/>
                  </a:schemeClr>
                </a:solidFill>
                <a:latin typeface="微软雅黑" panose="020B0503020204020204" pitchFamily="34" charset="-122"/>
                <a:ea typeface="微软雅黑" panose="020B0503020204020204" pitchFamily="34" charset="-122"/>
              </a:rPr>
              <a:t>第一步：化学品库房入库登记</a:t>
            </a:r>
            <a:endParaRPr lang="en-US" altLang="zh-CN" sz="2667"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5333"/>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货物送到后，由危险化学品管理负责人（杨岚、李成朋）接收入库并使用</a:t>
            </a:r>
            <a:r>
              <a:rPr lang="zh-CN" altLang="en-US" sz="2667" dirty="0">
                <a:solidFill>
                  <a:srgbClr val="C00000"/>
                </a:solidFill>
                <a:latin typeface="微软雅黑" panose="020B0503020204020204" pitchFamily="34" charset="-122"/>
                <a:ea typeface="微软雅黑" panose="020B0503020204020204" pitchFamily="34" charset="-122"/>
              </a:rPr>
              <a:t>红色二级台帐</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进行入库登记</a:t>
            </a:r>
          </a:p>
        </p:txBody>
      </p:sp>
      <p:pic>
        <p:nvPicPr>
          <p:cNvPr id="6" name="图片 5">
            <a:extLst>
              <a:ext uri="{FF2B5EF4-FFF2-40B4-BE49-F238E27FC236}">
                <a16:creationId xmlns:a16="http://schemas.microsoft.com/office/drawing/2014/main" id="{7685A842-FA6C-4852-B5E6-926EDDD42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61" y="3010983"/>
            <a:ext cx="11827652" cy="3538185"/>
          </a:xfrm>
          <a:prstGeom prst="rect">
            <a:avLst/>
          </a:prstGeom>
          <a:ln w="38100">
            <a:solidFill>
              <a:srgbClr val="C00000"/>
            </a:solidFill>
          </a:ln>
        </p:spPr>
      </p:pic>
      <p:sp>
        <p:nvSpPr>
          <p:cNvPr id="9" name="矩形 8">
            <a:extLst>
              <a:ext uri="{FF2B5EF4-FFF2-40B4-BE49-F238E27FC236}">
                <a16:creationId xmlns:a16="http://schemas.microsoft.com/office/drawing/2014/main" id="{B346A3A1-A2DC-459E-911A-1492F666990B}"/>
              </a:ext>
            </a:extLst>
          </p:cNvPr>
          <p:cNvSpPr/>
          <p:nvPr/>
        </p:nvSpPr>
        <p:spPr>
          <a:xfrm>
            <a:off x="1353418" y="5282697"/>
            <a:ext cx="10657184" cy="3840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1" name="图片 10">
            <a:extLst>
              <a:ext uri="{FF2B5EF4-FFF2-40B4-BE49-F238E27FC236}">
                <a16:creationId xmlns:a16="http://schemas.microsoft.com/office/drawing/2014/main" id="{E2B9A574-5B7F-4223-AC8B-B2DE5CC17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136" y="8077858"/>
            <a:ext cx="11817552" cy="3535165"/>
          </a:xfrm>
          <a:prstGeom prst="rect">
            <a:avLst/>
          </a:prstGeom>
          <a:ln w="38100">
            <a:solidFill>
              <a:srgbClr val="C00000"/>
            </a:solidFill>
          </a:ln>
        </p:spPr>
      </p:pic>
      <p:sp>
        <p:nvSpPr>
          <p:cNvPr id="13" name="矩形 12">
            <a:extLst>
              <a:ext uri="{FF2B5EF4-FFF2-40B4-BE49-F238E27FC236}">
                <a16:creationId xmlns:a16="http://schemas.microsoft.com/office/drawing/2014/main" id="{76EE4673-6415-44E6-AB01-48428B95F9DC}"/>
              </a:ext>
            </a:extLst>
          </p:cNvPr>
          <p:cNvSpPr/>
          <p:nvPr/>
        </p:nvSpPr>
        <p:spPr>
          <a:xfrm>
            <a:off x="1353418" y="10707110"/>
            <a:ext cx="10657184" cy="4079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4" name="组合 13">
            <a:extLst>
              <a:ext uri="{FF2B5EF4-FFF2-40B4-BE49-F238E27FC236}">
                <a16:creationId xmlns:a16="http://schemas.microsoft.com/office/drawing/2014/main" id="{94BE3944-9D17-44BD-9905-E0943F111577}"/>
              </a:ext>
            </a:extLst>
          </p:cNvPr>
          <p:cNvGrpSpPr/>
          <p:nvPr/>
        </p:nvGrpSpPr>
        <p:grpSpPr>
          <a:xfrm>
            <a:off x="10842711" y="7285565"/>
            <a:ext cx="4656517" cy="3504389"/>
            <a:chOff x="7752184" y="3176972"/>
            <a:chExt cx="3492388" cy="2628292"/>
          </a:xfrm>
        </p:grpSpPr>
        <p:sp>
          <p:nvSpPr>
            <p:cNvPr id="16" name="椭圆 15">
              <a:extLst>
                <a:ext uri="{FF2B5EF4-FFF2-40B4-BE49-F238E27FC236}">
                  <a16:creationId xmlns:a16="http://schemas.microsoft.com/office/drawing/2014/main" id="{837EE878-3F98-47F6-B175-FC637674DBAF}"/>
                </a:ext>
              </a:extLst>
            </p:cNvPr>
            <p:cNvSpPr/>
            <p:nvPr/>
          </p:nvSpPr>
          <p:spPr>
            <a:xfrm>
              <a:off x="7752184" y="5661248"/>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7" name="直接连接符 16">
              <a:extLst>
                <a:ext uri="{FF2B5EF4-FFF2-40B4-BE49-F238E27FC236}">
                  <a16:creationId xmlns:a16="http://schemas.microsoft.com/office/drawing/2014/main" id="{8CDADF8F-C3CC-4C30-AF95-2F5E88E7C603}"/>
                </a:ext>
              </a:extLst>
            </p:cNvPr>
            <p:cNvCxnSpPr>
              <a:cxnSpLocks/>
            </p:cNvCxnSpPr>
            <p:nvPr/>
          </p:nvCxnSpPr>
          <p:spPr>
            <a:xfrm flipV="1">
              <a:off x="7824192" y="4642114"/>
              <a:ext cx="1728192" cy="10911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2463B32F-121F-48B5-A37B-DA372FDBDC05}"/>
                </a:ext>
              </a:extLst>
            </p:cNvPr>
            <p:cNvSpPr/>
            <p:nvPr/>
          </p:nvSpPr>
          <p:spPr>
            <a:xfrm>
              <a:off x="9336360" y="3176972"/>
              <a:ext cx="1908212" cy="190821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文本框 18">
              <a:extLst>
                <a:ext uri="{FF2B5EF4-FFF2-40B4-BE49-F238E27FC236}">
                  <a16:creationId xmlns:a16="http://schemas.microsoft.com/office/drawing/2014/main" id="{87D1D117-636C-4D1A-9ECC-2F03E98D2E78}"/>
                </a:ext>
              </a:extLst>
            </p:cNvPr>
            <p:cNvSpPr txBox="1"/>
            <p:nvPr/>
          </p:nvSpPr>
          <p:spPr>
            <a:xfrm>
              <a:off x="9426370" y="3700743"/>
              <a:ext cx="1728192" cy="900247"/>
            </a:xfrm>
            <a:prstGeom prst="rect">
              <a:avLst/>
            </a:prstGeom>
            <a:noFill/>
          </p:spPr>
          <p:txBody>
            <a:bodyPr wrap="square" rtlCol="0">
              <a:spAutoFit/>
            </a:bodyPr>
            <a:lstStyle/>
            <a:p>
              <a:pPr algn="ct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此信息要和实验室</a:t>
              </a:r>
              <a:r>
                <a:rPr lang="zh-CN" altLang="en-US" sz="2400" dirty="0">
                  <a:solidFill>
                    <a:schemeClr val="tx2">
                      <a:lumMod val="60000"/>
                      <a:lumOff val="40000"/>
                    </a:schemeClr>
                  </a:solidFill>
                  <a:latin typeface="微软雅黑" panose="020B0503020204020204" pitchFamily="34" charset="-122"/>
                  <a:ea typeface="微软雅黑" panose="020B0503020204020204" pitchFamily="34" charset="-122"/>
                </a:rPr>
                <a:t>蓝色三级台账</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对应</a:t>
              </a:r>
            </a:p>
          </p:txBody>
        </p:sp>
      </p:grpSp>
      <p:sp>
        <p:nvSpPr>
          <p:cNvPr id="20" name="文本框 19">
            <a:extLst>
              <a:ext uri="{FF2B5EF4-FFF2-40B4-BE49-F238E27FC236}">
                <a16:creationId xmlns:a16="http://schemas.microsoft.com/office/drawing/2014/main" id="{0E91260D-3533-45A7-8994-85F3D4A1DC55}"/>
              </a:ext>
            </a:extLst>
          </p:cNvPr>
          <p:cNvSpPr txBox="1"/>
          <p:nvPr/>
        </p:nvSpPr>
        <p:spPr>
          <a:xfrm>
            <a:off x="343035" y="6604000"/>
            <a:ext cx="13825536" cy="1363130"/>
          </a:xfrm>
          <a:prstGeom prst="rect">
            <a:avLst/>
          </a:prstGeom>
          <a:noFill/>
        </p:spPr>
        <p:txBody>
          <a:bodyPr wrap="square" rtlCol="0">
            <a:spAutoFit/>
          </a:bodyPr>
          <a:lstStyle/>
          <a:p>
            <a:pPr>
              <a:lnSpc>
                <a:spcPts val="5333"/>
              </a:lnSpc>
            </a:pPr>
            <a:r>
              <a:rPr lang="zh-CN" altLang="en-US" sz="2667" b="1" dirty="0">
                <a:solidFill>
                  <a:schemeClr val="tx1">
                    <a:lumMod val="75000"/>
                    <a:lumOff val="25000"/>
                  </a:schemeClr>
                </a:solidFill>
                <a:latin typeface="微软雅黑" panose="020B0503020204020204" pitchFamily="34" charset="-122"/>
                <a:ea typeface="微软雅黑" panose="020B0503020204020204" pitchFamily="34" charset="-122"/>
              </a:rPr>
              <a:t>第二步：化学品库房出库登记</a:t>
            </a:r>
            <a:endParaRPr lang="en-US" altLang="zh-CN" sz="2667"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5333"/>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化学品被领取后，危险化学品管理负责人使用</a:t>
            </a:r>
            <a:r>
              <a:rPr lang="zh-CN" altLang="en-US" sz="2667" dirty="0">
                <a:solidFill>
                  <a:srgbClr val="C00000"/>
                </a:solidFill>
                <a:latin typeface="微软雅黑" panose="020B0503020204020204" pitchFamily="34" charset="-122"/>
                <a:ea typeface="微软雅黑" panose="020B0503020204020204" pitchFamily="34" charset="-122"/>
              </a:rPr>
              <a:t>红色二级台账</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进行出库登记</a:t>
            </a:r>
          </a:p>
        </p:txBody>
      </p:sp>
    </p:spTree>
    <p:extLst>
      <p:ext uri="{BB962C8B-B14F-4D97-AF65-F5344CB8AC3E}">
        <p14:creationId xmlns:p14="http://schemas.microsoft.com/office/powerpoint/2010/main" val="190846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4B115E-C4F7-433C-87A9-81328D563092}"/>
              </a:ext>
            </a:extLst>
          </p:cNvPr>
          <p:cNvSpPr txBox="1"/>
          <p:nvPr/>
        </p:nvSpPr>
        <p:spPr>
          <a:xfrm>
            <a:off x="835404" y="589434"/>
            <a:ext cx="13825536" cy="1363130"/>
          </a:xfrm>
          <a:prstGeom prst="rect">
            <a:avLst/>
          </a:prstGeom>
          <a:noFill/>
        </p:spPr>
        <p:txBody>
          <a:bodyPr wrap="square" rtlCol="0">
            <a:spAutoFit/>
          </a:bodyPr>
          <a:lstStyle/>
          <a:p>
            <a:pPr>
              <a:lnSpc>
                <a:spcPts val="5333"/>
              </a:lnSpc>
            </a:pPr>
            <a:r>
              <a:rPr lang="zh-CN" altLang="en-US" sz="2667" b="1" dirty="0">
                <a:solidFill>
                  <a:schemeClr val="tx1">
                    <a:lumMod val="75000"/>
                    <a:lumOff val="25000"/>
                  </a:schemeClr>
                </a:solidFill>
                <a:latin typeface="微软雅黑" panose="020B0503020204020204" pitchFamily="34" charset="-122"/>
                <a:ea typeface="微软雅黑" panose="020B0503020204020204" pitchFamily="34" charset="-122"/>
              </a:rPr>
              <a:t>第三步：实验室领取和使用登记</a:t>
            </a:r>
            <a:endParaRPr lang="en-US" altLang="zh-CN" sz="2667"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5333"/>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化学品进入实验室后，实验室使用</a:t>
            </a:r>
            <a:r>
              <a:rPr lang="zh-CN" altLang="en-US" sz="2667" dirty="0">
                <a:solidFill>
                  <a:srgbClr val="0070C0"/>
                </a:solidFill>
                <a:latin typeface="微软雅黑" panose="020B0503020204020204" pitchFamily="34" charset="-122"/>
                <a:ea typeface="微软雅黑" panose="020B0503020204020204" pitchFamily="34" charset="-122"/>
              </a:rPr>
              <a:t>蓝色三级台账</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进行领取和使用登记</a:t>
            </a:r>
          </a:p>
        </p:txBody>
      </p:sp>
      <p:pic>
        <p:nvPicPr>
          <p:cNvPr id="10" name="图片 9">
            <a:extLst>
              <a:ext uri="{FF2B5EF4-FFF2-40B4-BE49-F238E27FC236}">
                <a16:creationId xmlns:a16="http://schemas.microsoft.com/office/drawing/2014/main" id="{181534CD-1033-4B27-94C4-E41B8ADC3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060" y="2346604"/>
            <a:ext cx="11817552" cy="3535165"/>
          </a:xfrm>
          <a:prstGeom prst="rect">
            <a:avLst/>
          </a:prstGeom>
          <a:ln w="38100">
            <a:solidFill>
              <a:schemeClr val="tx2">
                <a:lumMod val="60000"/>
                <a:lumOff val="40000"/>
              </a:schemeClr>
            </a:solidFill>
          </a:ln>
        </p:spPr>
      </p:pic>
      <p:sp>
        <p:nvSpPr>
          <p:cNvPr id="9" name="矩形 8">
            <a:extLst>
              <a:ext uri="{FF2B5EF4-FFF2-40B4-BE49-F238E27FC236}">
                <a16:creationId xmlns:a16="http://schemas.microsoft.com/office/drawing/2014/main" id="{B346A3A1-A2DC-459E-911A-1492F666990B}"/>
              </a:ext>
            </a:extLst>
          </p:cNvPr>
          <p:cNvSpPr/>
          <p:nvPr/>
        </p:nvSpPr>
        <p:spPr>
          <a:xfrm>
            <a:off x="2031228" y="4554850"/>
            <a:ext cx="11381383" cy="4079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 name="组合 15">
            <a:extLst>
              <a:ext uri="{FF2B5EF4-FFF2-40B4-BE49-F238E27FC236}">
                <a16:creationId xmlns:a16="http://schemas.microsoft.com/office/drawing/2014/main" id="{CA68EB19-FA66-4F03-9749-BA77199C3C17}"/>
              </a:ext>
            </a:extLst>
          </p:cNvPr>
          <p:cNvGrpSpPr/>
          <p:nvPr/>
        </p:nvGrpSpPr>
        <p:grpSpPr>
          <a:xfrm>
            <a:off x="9136019" y="1338492"/>
            <a:ext cx="4656517" cy="3504389"/>
            <a:chOff x="7752184" y="3176972"/>
            <a:chExt cx="3492388" cy="2628292"/>
          </a:xfrm>
        </p:grpSpPr>
        <p:sp>
          <p:nvSpPr>
            <p:cNvPr id="17" name="椭圆 16">
              <a:extLst>
                <a:ext uri="{FF2B5EF4-FFF2-40B4-BE49-F238E27FC236}">
                  <a16:creationId xmlns:a16="http://schemas.microsoft.com/office/drawing/2014/main" id="{248117B1-398E-4836-AABB-1AEA06A80284}"/>
                </a:ext>
              </a:extLst>
            </p:cNvPr>
            <p:cNvSpPr/>
            <p:nvPr/>
          </p:nvSpPr>
          <p:spPr>
            <a:xfrm>
              <a:off x="7752184" y="5661248"/>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8" name="直接连接符 17">
              <a:extLst>
                <a:ext uri="{FF2B5EF4-FFF2-40B4-BE49-F238E27FC236}">
                  <a16:creationId xmlns:a16="http://schemas.microsoft.com/office/drawing/2014/main" id="{9C98BDC4-83C7-4D01-90CC-819B081EC431}"/>
                </a:ext>
              </a:extLst>
            </p:cNvPr>
            <p:cNvCxnSpPr>
              <a:cxnSpLocks/>
            </p:cNvCxnSpPr>
            <p:nvPr/>
          </p:nvCxnSpPr>
          <p:spPr>
            <a:xfrm flipV="1">
              <a:off x="7824192" y="4642114"/>
              <a:ext cx="1728192" cy="10911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057B8057-49A5-493D-A297-18E1C5141CC6}"/>
                </a:ext>
              </a:extLst>
            </p:cNvPr>
            <p:cNvSpPr/>
            <p:nvPr/>
          </p:nvSpPr>
          <p:spPr>
            <a:xfrm>
              <a:off x="9336360" y="3176972"/>
              <a:ext cx="1908212" cy="190821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文本框 20">
              <a:extLst>
                <a:ext uri="{FF2B5EF4-FFF2-40B4-BE49-F238E27FC236}">
                  <a16:creationId xmlns:a16="http://schemas.microsoft.com/office/drawing/2014/main" id="{48579FDF-A363-4B46-A7D2-69DF308DCB7A}"/>
                </a:ext>
              </a:extLst>
            </p:cNvPr>
            <p:cNvSpPr txBox="1"/>
            <p:nvPr/>
          </p:nvSpPr>
          <p:spPr>
            <a:xfrm>
              <a:off x="9426370" y="3536719"/>
              <a:ext cx="1728192" cy="1177245"/>
            </a:xfrm>
            <a:prstGeom prst="rect">
              <a:avLst/>
            </a:prstGeom>
            <a:noFill/>
          </p:spPr>
          <p:txBody>
            <a:bodyPr wrap="square" rtlCol="0">
              <a:spAutoFit/>
            </a:bodyPr>
            <a:lstStyle/>
            <a:p>
              <a:pPr algn="ct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此信息要和</a:t>
              </a:r>
              <a:r>
                <a:rPr lang="zh-CN" altLang="en-US" sz="2400" dirty="0">
                  <a:solidFill>
                    <a:srgbClr val="C00000"/>
                  </a:solidFill>
                  <a:latin typeface="微软雅黑" panose="020B0503020204020204" pitchFamily="34" charset="-122"/>
                  <a:ea typeface="微软雅黑" panose="020B0503020204020204" pitchFamily="34" charset="-122"/>
                </a:rPr>
                <a:t>红色二级台账</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及实验室暂存余量对应</a:t>
              </a:r>
            </a:p>
          </p:txBody>
        </p:sp>
      </p:grpSp>
      <p:sp>
        <p:nvSpPr>
          <p:cNvPr id="20" name="文本框 19">
            <a:extLst>
              <a:ext uri="{FF2B5EF4-FFF2-40B4-BE49-F238E27FC236}">
                <a16:creationId xmlns:a16="http://schemas.microsoft.com/office/drawing/2014/main" id="{6A15A569-F89C-4A9E-925A-428EAF9FEB8F}"/>
              </a:ext>
            </a:extLst>
          </p:cNvPr>
          <p:cNvSpPr txBox="1"/>
          <p:nvPr/>
        </p:nvSpPr>
        <p:spPr>
          <a:xfrm>
            <a:off x="1305169" y="6464983"/>
            <a:ext cx="12886006" cy="3380413"/>
          </a:xfrm>
          <a:prstGeom prst="rect">
            <a:avLst/>
          </a:prstGeom>
          <a:noFill/>
        </p:spPr>
        <p:txBody>
          <a:bodyPr wrap="square">
            <a:spAutoFit/>
          </a:bodyPr>
          <a:lstStyle/>
          <a:p>
            <a:pPr>
              <a:lnSpc>
                <a:spcPts val="5333"/>
              </a:lnSpc>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大部分实验对易制毒、易制爆化学品的使用量无法精准计算，时常发生实验结束后领取的易制毒、易制爆化学品还有剩余的情况，因此学校规定：</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5333"/>
              </a:lnSpc>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      实验室老师一次领取的易制毒、易制爆化学品量</a:t>
            </a:r>
            <a:r>
              <a:rPr lang="zh-CN" altLang="en-US" sz="1800" b="1" dirty="0">
                <a:solidFill>
                  <a:srgbClr val="479796"/>
                </a:solidFill>
                <a:latin typeface="微软雅黑" panose="020B0503020204020204" pitchFamily="34" charset="-122"/>
                <a:ea typeface="微软雅黑" panose="020B0503020204020204" pitchFamily="34" charset="-122"/>
              </a:rPr>
              <a:t>不能超过该实验室一周的使用量</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，未使用完的易制毒、易制爆化学品应分类暂存于试剂柜中，</a:t>
            </a:r>
            <a:r>
              <a:rPr lang="zh-CN" altLang="en-US" sz="1800" b="1" dirty="0">
                <a:solidFill>
                  <a:srgbClr val="479796"/>
                </a:solidFill>
                <a:latin typeface="微软雅黑" panose="020B0503020204020204" pitchFamily="34" charset="-122"/>
                <a:ea typeface="微软雅黑" panose="020B0503020204020204" pitchFamily="34" charset="-122"/>
              </a:rPr>
              <a:t>切不可随意混放</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并在柜体相应位置张贴化学品标签，注明化学品品名、余量等信息，其试剂柜须实行双人双锁管理以防被盗或丢失</a:t>
            </a:r>
            <a:endParaRPr lang="zh-CN" altLang="en-US" dirty="0"/>
          </a:p>
        </p:txBody>
      </p:sp>
      <p:sp>
        <p:nvSpPr>
          <p:cNvPr id="22" name="矩形 21">
            <a:extLst>
              <a:ext uri="{FF2B5EF4-FFF2-40B4-BE49-F238E27FC236}">
                <a16:creationId xmlns:a16="http://schemas.microsoft.com/office/drawing/2014/main" id="{5D3011E1-A4CC-40B8-8257-9EF5BF43D90E}"/>
              </a:ext>
            </a:extLst>
          </p:cNvPr>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355365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10">
            <a:extLst>
              <a:ext uri="{FF2B5EF4-FFF2-40B4-BE49-F238E27FC236}">
                <a16:creationId xmlns:a16="http://schemas.microsoft.com/office/drawing/2014/main" id="{1754F262-71BE-4E9F-B574-5FD74F32DA99}"/>
              </a:ext>
            </a:extLst>
          </p:cNvPr>
          <p:cNvSpPr txBox="1"/>
          <p:nvPr/>
        </p:nvSpPr>
        <p:spPr>
          <a:xfrm>
            <a:off x="1215232" y="857214"/>
            <a:ext cx="12569515" cy="666786"/>
          </a:xfrm>
          <a:prstGeom prst="rect">
            <a:avLst/>
          </a:prstGeom>
          <a:noFill/>
        </p:spPr>
        <p:txBody>
          <a:bodyPr wrap="square" rtlCol="0">
            <a:spAutoFit/>
          </a:bodyPr>
          <a:lstStyle/>
          <a:p>
            <a:r>
              <a:rPr lang="zh-CN" altLang="en-US" sz="3733" b="1" dirty="0">
                <a:ln w="0"/>
                <a:solidFill>
                  <a:schemeClr val="tx1">
                    <a:lumMod val="75000"/>
                    <a:lumOff val="25000"/>
                  </a:schemeClr>
                </a:solidFill>
                <a:latin typeface="微软雅黑" panose="020B0503020204020204" pitchFamily="34" charset="-122"/>
                <a:ea typeface="微软雅黑" panose="020B0503020204020204" pitchFamily="34" charset="-122"/>
              </a:rPr>
              <a:t>学校和相关部门检查危险化学品管理情况查什么？</a:t>
            </a:r>
          </a:p>
        </p:txBody>
      </p:sp>
      <p:sp>
        <p:nvSpPr>
          <p:cNvPr id="12" name="文本框 11">
            <a:extLst>
              <a:ext uri="{FF2B5EF4-FFF2-40B4-BE49-F238E27FC236}">
                <a16:creationId xmlns:a16="http://schemas.microsoft.com/office/drawing/2014/main" id="{7C9587EB-A1B3-4CF2-A82E-174F9AD5CA35}"/>
              </a:ext>
            </a:extLst>
          </p:cNvPr>
          <p:cNvSpPr txBox="1"/>
          <p:nvPr/>
        </p:nvSpPr>
        <p:spPr>
          <a:xfrm>
            <a:off x="1215232" y="2359544"/>
            <a:ext cx="13825536" cy="4081823"/>
          </a:xfrm>
          <a:prstGeom prst="rect">
            <a:avLst/>
          </a:prstGeom>
          <a:noFill/>
        </p:spPr>
        <p:txBody>
          <a:bodyPr wrap="square" rtlCol="0">
            <a:spAutoFit/>
          </a:bodyPr>
          <a:lstStyle/>
          <a:p>
            <a:pPr>
              <a:lnSpc>
                <a:spcPts val="5333"/>
              </a:lnSpc>
            </a:pP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、查危险化学品库房</a:t>
            </a:r>
            <a:r>
              <a:rPr lang="zh-CN" altLang="en-US" sz="2667" dirty="0">
                <a:solidFill>
                  <a:srgbClr val="C00000"/>
                </a:solidFill>
                <a:latin typeface="微软雅黑" panose="020B0503020204020204" pitchFamily="34" charset="-122"/>
                <a:ea typeface="微软雅黑" panose="020B0503020204020204" pitchFamily="34" charset="-122"/>
              </a:rPr>
              <a:t>红色二级台帐</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和对应实验室</a:t>
            </a:r>
            <a:r>
              <a:rPr lang="zh-CN" altLang="en-US" sz="2667" dirty="0">
                <a:solidFill>
                  <a:srgbClr val="0070C0"/>
                </a:solidFill>
                <a:latin typeface="微软雅黑" panose="020B0503020204020204" pitchFamily="34" charset="-122"/>
                <a:ea typeface="微软雅黑" panose="020B0503020204020204" pitchFamily="34" charset="-122"/>
              </a:rPr>
              <a:t>蓝色三级台帐</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登记信息是否对应，数量关系是否闭合，逻辑关系是否吻合。</a:t>
            </a:r>
            <a:endPar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5333"/>
              </a:lnSpc>
            </a:pP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2</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、查实验室</a:t>
            </a:r>
            <a:r>
              <a:rPr lang="zh-CN" altLang="en-US" sz="2667" dirty="0">
                <a:solidFill>
                  <a:srgbClr val="0070C0"/>
                </a:solidFill>
                <a:latin typeface="微软雅黑" panose="020B0503020204020204" pitchFamily="34" charset="-122"/>
                <a:ea typeface="微软雅黑" panose="020B0503020204020204" pitchFamily="34" charset="-122"/>
                <a:sym typeface="+mn-ea"/>
              </a:rPr>
              <a:t>蓝色三级台帐</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的使用和余量信息与当前实验室易制毒、易制爆化学品剩余数量是否一致。</a:t>
            </a:r>
            <a:endPar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ts val="5333"/>
              </a:lnSpc>
            </a:pP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3</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、查易制毒、易制爆化学品是否按规定分类存放于危险化学品库房或专用试剂柜中，存放区域相关标识是否齐全，试剂包装是否完好，有无随意摆放的情况。</a:t>
            </a:r>
            <a:endPar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236867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文本框 7">
            <a:extLst>
              <a:ext uri="{FF2B5EF4-FFF2-40B4-BE49-F238E27FC236}">
                <a16:creationId xmlns:a16="http://schemas.microsoft.com/office/drawing/2014/main" id="{CA3622FA-FDDC-43F7-BF00-2190A4A81630}"/>
              </a:ext>
            </a:extLst>
          </p:cNvPr>
          <p:cNvSpPr txBox="1"/>
          <p:nvPr/>
        </p:nvSpPr>
        <p:spPr>
          <a:xfrm>
            <a:off x="1374475" y="3557375"/>
            <a:ext cx="13817653" cy="1363130"/>
          </a:xfrm>
          <a:prstGeom prst="rect">
            <a:avLst/>
          </a:prstGeom>
          <a:noFill/>
        </p:spPr>
        <p:txBody>
          <a:bodyPr wrap="square" rtlCol="0">
            <a:spAutoFit/>
          </a:bodyPr>
          <a:lstStyle/>
          <a:p>
            <a:pPr>
              <a:lnSpc>
                <a:spcPts val="5333"/>
              </a:lnSpc>
            </a:pPr>
            <a:r>
              <a:rPr lang="en-US" altLang="zh-CN" sz="2667" dirty="0">
                <a:ln w="0"/>
                <a:solidFill>
                  <a:srgbClr val="479796"/>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667" dirty="0">
                <a:ln w="0"/>
                <a:solidFill>
                  <a:srgbClr val="479796"/>
                </a:solidFill>
                <a:latin typeface="微软雅黑" panose="020B0503020204020204" pitchFamily="34" charset="-122"/>
                <a:ea typeface="微软雅黑" panose="020B0503020204020204" pitchFamily="34" charset="-122"/>
                <a:cs typeface="微软雅黑" panose="020B0503020204020204" pitchFamily="34" charset="-122"/>
              </a:rPr>
              <a:t>、无标签或过期的易制毒、易制爆化学品</a:t>
            </a: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按照化学废弃物处置。也即是各实验室打包封箱于</a:t>
            </a:r>
            <a:r>
              <a:rPr lang="en-US" altLang="zh-CN"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223</a:t>
            </a: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登记领钥匙后自行拖运到废液暂存室。</a:t>
            </a:r>
          </a:p>
        </p:txBody>
      </p:sp>
      <p:sp>
        <p:nvSpPr>
          <p:cNvPr id="9" name="文本框 8">
            <a:extLst>
              <a:ext uri="{FF2B5EF4-FFF2-40B4-BE49-F238E27FC236}">
                <a16:creationId xmlns:a16="http://schemas.microsoft.com/office/drawing/2014/main" id="{C21F5107-C366-442C-89BE-538241B2976B}"/>
              </a:ext>
            </a:extLst>
          </p:cNvPr>
          <p:cNvSpPr txBox="1"/>
          <p:nvPr/>
        </p:nvSpPr>
        <p:spPr>
          <a:xfrm>
            <a:off x="1374473" y="5526398"/>
            <a:ext cx="13817653" cy="635495"/>
          </a:xfrm>
          <a:prstGeom prst="rect">
            <a:avLst/>
          </a:prstGeom>
          <a:noFill/>
        </p:spPr>
        <p:txBody>
          <a:bodyPr wrap="square" rtlCol="0">
            <a:spAutoFit/>
          </a:bodyPr>
          <a:lstStyle/>
          <a:p>
            <a:pPr fontAlgn="auto">
              <a:lnSpc>
                <a:spcPct val="150000"/>
              </a:lnSpc>
            </a:pPr>
            <a:r>
              <a:rPr lang="en-US" altLang="zh-CN"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667" dirty="0">
                <a:ln w="0"/>
                <a:solidFill>
                  <a:srgbClr val="479796"/>
                </a:solidFill>
                <a:latin typeface="微软雅黑" panose="020B0503020204020204" pitchFamily="34" charset="-122"/>
                <a:ea typeface="微软雅黑" panose="020B0503020204020204" pitchFamily="34" charset="-122"/>
                <a:cs typeface="微软雅黑" panose="020B0503020204020204" pitchFamily="34" charset="-122"/>
              </a:rPr>
              <a:t>易制毒、易制爆化学品试剂空瓶</a:t>
            </a:r>
            <a:r>
              <a:rPr lang="zh-CN" altLang="en-US" sz="2667" dirty="0">
                <a:ln w="0"/>
                <a:latin typeface="微软雅黑" panose="020B0503020204020204" pitchFamily="34" charset="-122"/>
                <a:ea typeface="微软雅黑" panose="020B0503020204020204" pitchFamily="34" charset="-122"/>
                <a:cs typeface="微软雅黑" panose="020B0503020204020204" pitchFamily="34" charset="-122"/>
              </a:rPr>
              <a:t>学院统一回收。同样也是运到废液</a:t>
            </a: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暂存室。</a:t>
            </a:r>
          </a:p>
        </p:txBody>
      </p:sp>
      <p:sp>
        <p:nvSpPr>
          <p:cNvPr id="11" name="文本框 10">
            <a:extLst>
              <a:ext uri="{FF2B5EF4-FFF2-40B4-BE49-F238E27FC236}">
                <a16:creationId xmlns:a16="http://schemas.microsoft.com/office/drawing/2014/main" id="{C945E575-CD29-41E5-A9D1-CDD76F4A46A7}"/>
              </a:ext>
            </a:extLst>
          </p:cNvPr>
          <p:cNvSpPr txBox="1"/>
          <p:nvPr/>
        </p:nvSpPr>
        <p:spPr>
          <a:xfrm>
            <a:off x="1374473" y="6665602"/>
            <a:ext cx="13817653" cy="635495"/>
          </a:xfrm>
          <a:prstGeom prst="rect">
            <a:avLst/>
          </a:prstGeom>
          <a:noFill/>
        </p:spPr>
        <p:txBody>
          <a:bodyPr wrap="square" rtlCol="0">
            <a:spAutoFit/>
          </a:bodyPr>
          <a:lstStyle/>
          <a:p>
            <a:pPr fontAlgn="auto">
              <a:lnSpc>
                <a:spcPct val="150000"/>
              </a:lnSpc>
            </a:pPr>
            <a:r>
              <a:rPr lang="en-US" altLang="zh-CN"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、需要</a:t>
            </a:r>
            <a:r>
              <a:rPr lang="zh-CN" altLang="en-US" sz="2667" dirty="0">
                <a:ln w="0"/>
                <a:solidFill>
                  <a:srgbClr val="479796"/>
                </a:solidFill>
                <a:latin typeface="微软雅黑" panose="020B0503020204020204" pitchFamily="34" charset="-122"/>
                <a:ea typeface="微软雅黑" panose="020B0503020204020204" pitchFamily="34" charset="-122"/>
                <a:cs typeface="微软雅黑" panose="020B0503020204020204" pitchFamily="34" charset="-122"/>
                <a:sym typeface="+mn-ea"/>
              </a:rPr>
              <a:t>废液储存容器的课题组</a:t>
            </a: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将书面申请交到崇义楼</a:t>
            </a:r>
            <a:r>
              <a:rPr lang="en-US" altLang="zh-CN"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223</a:t>
            </a: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申领。</a:t>
            </a:r>
          </a:p>
        </p:txBody>
      </p:sp>
      <p:grpSp>
        <p:nvGrpSpPr>
          <p:cNvPr id="13" name="Group 3">
            <a:extLst>
              <a:ext uri="{FF2B5EF4-FFF2-40B4-BE49-F238E27FC236}">
                <a16:creationId xmlns:a16="http://schemas.microsoft.com/office/drawing/2014/main" id="{107466CB-3283-4866-A55A-F953462BB587}"/>
              </a:ext>
            </a:extLst>
          </p:cNvPr>
          <p:cNvGrpSpPr>
            <a:grpSpLocks/>
          </p:cNvGrpSpPr>
          <p:nvPr/>
        </p:nvGrpSpPr>
        <p:grpSpPr bwMode="auto">
          <a:xfrm>
            <a:off x="936325" y="1026583"/>
            <a:ext cx="8039100" cy="994834"/>
            <a:chOff x="1170" y="1118"/>
            <a:chExt cx="3798" cy="470"/>
          </a:xfrm>
        </p:grpSpPr>
        <p:sp>
          <p:nvSpPr>
            <p:cNvPr id="14" name="Rectangle 4">
              <a:extLst>
                <a:ext uri="{FF2B5EF4-FFF2-40B4-BE49-F238E27FC236}">
                  <a16:creationId xmlns:a16="http://schemas.microsoft.com/office/drawing/2014/main" id="{570C342D-6186-4280-9727-70FE72D3314B}"/>
                </a:ext>
              </a:extLst>
            </p:cNvPr>
            <p:cNvSpPr>
              <a:spLocks noChangeArrowheads="1"/>
            </p:cNvSpPr>
            <p:nvPr/>
          </p:nvSpPr>
          <p:spPr bwMode="gray">
            <a:xfrm>
              <a:off x="1377" y="1148"/>
              <a:ext cx="3591" cy="425"/>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endParaRPr lang="zh-CN" altLang="en-US" sz="3733" kern="0" dirty="0">
                <a:solidFill>
                  <a:srgbClr val="000000"/>
                </a:solidFill>
                <a:latin typeface="华文宋体" panose="02010600040101010101" pitchFamily="2" charset="-122"/>
                <a:ea typeface="华文宋体" panose="02010600040101010101" pitchFamily="2" charset="-122"/>
              </a:endParaRPr>
            </a:p>
          </p:txBody>
        </p:sp>
        <p:sp>
          <p:nvSpPr>
            <p:cNvPr id="15" name="Freeform 5">
              <a:extLst>
                <a:ext uri="{FF2B5EF4-FFF2-40B4-BE49-F238E27FC236}">
                  <a16:creationId xmlns:a16="http://schemas.microsoft.com/office/drawing/2014/main" id="{03DE73BB-E0D9-40B3-8E8C-F9DCFBEB9FA5}"/>
                </a:ext>
              </a:extLst>
            </p:cNvPr>
            <p:cNvSpPr>
              <a:spLocks/>
            </p:cNvSpPr>
            <p:nvPr/>
          </p:nvSpPr>
          <p:spPr bwMode="gray">
            <a:xfrm>
              <a:off x="1170" y="1139"/>
              <a:ext cx="820" cy="443"/>
            </a:xfrm>
            <a:custGeom>
              <a:avLst/>
              <a:gdLst>
                <a:gd name="T0" fmla="*/ 1 w 1334"/>
                <a:gd name="T1" fmla="*/ 0 h 491"/>
                <a:gd name="T2" fmla="*/ 0 w 1334"/>
                <a:gd name="T3" fmla="*/ 361 h 491"/>
                <a:gd name="T4" fmla="*/ 202 w 1334"/>
                <a:gd name="T5" fmla="*/ 361 h 491"/>
                <a:gd name="T6" fmla="*/ 310 w 1334"/>
                <a:gd name="T7" fmla="*/ 0 h 491"/>
                <a:gd name="T8" fmla="*/ 1 w 1334"/>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4" h="491">
                  <a:moveTo>
                    <a:pt x="2" y="0"/>
                  </a:moveTo>
                  <a:lnTo>
                    <a:pt x="0" y="491"/>
                  </a:lnTo>
                  <a:lnTo>
                    <a:pt x="872" y="491"/>
                  </a:lnTo>
                  <a:lnTo>
                    <a:pt x="1334" y="0"/>
                  </a:lnTo>
                  <a:lnTo>
                    <a:pt x="2" y="0"/>
                  </a:lnTo>
                  <a:close/>
                </a:path>
              </a:pathLst>
            </a:custGeom>
            <a:gradFill rotWithShape="1">
              <a:gsLst>
                <a:gs pos="0">
                  <a:srgbClr val="1F497D"/>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eaLnBrk="0" fontAlgn="base" hangingPunct="0">
                <a:spcBef>
                  <a:spcPct val="0"/>
                </a:spcBef>
                <a:spcAft>
                  <a:spcPct val="0"/>
                </a:spcAft>
                <a:defRPr/>
              </a:pPr>
              <a:endParaRPr lang="zh-CN" altLang="en-US" sz="3200" kern="0" dirty="0">
                <a:solidFill>
                  <a:srgbClr val="000000"/>
                </a:solidFill>
                <a:latin typeface="华文宋体" panose="02010600040101010101" pitchFamily="2" charset="-122"/>
                <a:ea typeface="华文宋体" panose="02010600040101010101" pitchFamily="2" charset="-122"/>
              </a:endParaRPr>
            </a:p>
          </p:txBody>
        </p:sp>
        <p:sp>
          <p:nvSpPr>
            <p:cNvPr id="16" name="Text Box 6">
              <a:extLst>
                <a:ext uri="{FF2B5EF4-FFF2-40B4-BE49-F238E27FC236}">
                  <a16:creationId xmlns:a16="http://schemas.microsoft.com/office/drawing/2014/main" id="{DDFC39CD-8620-40BF-81F7-6036993471DC}"/>
                </a:ext>
              </a:extLst>
            </p:cNvPr>
            <p:cNvSpPr txBox="1">
              <a:spLocks noChangeArrowheads="1"/>
            </p:cNvSpPr>
            <p:nvPr/>
          </p:nvSpPr>
          <p:spPr bwMode="gray">
            <a:xfrm>
              <a:off x="1343" y="1118"/>
              <a:ext cx="443" cy="470"/>
            </a:xfrm>
            <a:prstGeom prst="rect">
              <a:avLst/>
            </a:prstGeom>
            <a:noFill/>
            <a:ln>
              <a:noFill/>
            </a:ln>
            <a:effectLst>
              <a:outerShdw dist="85194" dir="1593903" algn="ctr" rotWithShape="0">
                <a:srgbClr val="11425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r>
                <a:rPr lang="zh-CN" altLang="en-US"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rPr>
                <a:t>四</a:t>
              </a:r>
              <a:endParaRPr lang="zh-CN" altLang="zh-CN"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endParaRPr>
            </a:p>
          </p:txBody>
        </p:sp>
        <p:sp>
          <p:nvSpPr>
            <p:cNvPr id="17" name="Text Box 7">
              <a:extLst>
                <a:ext uri="{FF2B5EF4-FFF2-40B4-BE49-F238E27FC236}">
                  <a16:creationId xmlns:a16="http://schemas.microsoft.com/office/drawing/2014/main" id="{644EFF42-C71B-4FAB-93DD-C897E2944FF4}"/>
                </a:ext>
              </a:extLst>
            </p:cNvPr>
            <p:cNvSpPr txBox="1">
              <a:spLocks noChangeArrowheads="1"/>
            </p:cNvSpPr>
            <p:nvPr/>
          </p:nvSpPr>
          <p:spPr bwMode="gray">
            <a:xfrm>
              <a:off x="1990" y="1177"/>
              <a:ext cx="241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fontAlgn="base">
                <a:lnSpc>
                  <a:spcPct val="100000"/>
                </a:lnSpc>
                <a:spcBef>
                  <a:spcPct val="0"/>
                </a:spcBef>
                <a:spcAft>
                  <a:spcPct val="0"/>
                </a:spcAft>
                <a:buNone/>
                <a:defRPr/>
              </a:pPr>
              <a:r>
                <a:rPr lang="zh-CN" altLang="en-US" sz="4267" b="1" kern="0" dirty="0">
                  <a:solidFill>
                    <a:srgbClr val="000000"/>
                  </a:solidFill>
                  <a:latin typeface="华文宋体" panose="02010600040101010101" pitchFamily="2" charset="-122"/>
                  <a:ea typeface="华文宋体" panose="02010600040101010101" pitchFamily="2" charset="-122"/>
                </a:rPr>
                <a:t>废弃管制化学品处置</a:t>
              </a:r>
              <a:endParaRPr lang="zh-CN" altLang="zh-CN" sz="4267" b="1" kern="0" dirty="0">
                <a:solidFill>
                  <a:srgbClr val="000000"/>
                </a:solidFill>
                <a:latin typeface="华文宋体" panose="02010600040101010101" pitchFamily="2" charset="-122"/>
                <a:ea typeface="华文宋体" panose="02010600040101010101" pitchFamily="2" charset="-122"/>
              </a:endParaRPr>
            </a:p>
          </p:txBody>
        </p:sp>
      </p:grpSp>
    </p:spTree>
    <p:extLst>
      <p:ext uri="{BB962C8B-B14F-4D97-AF65-F5344CB8AC3E}">
        <p14:creationId xmlns:p14="http://schemas.microsoft.com/office/powerpoint/2010/main" val="216186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68025EB4-29C4-4A52-A56D-543FC2CDF957}"/>
              </a:ext>
            </a:extLst>
          </p:cNvPr>
          <p:cNvSpPr/>
          <p:nvPr/>
        </p:nvSpPr>
        <p:spPr>
          <a:xfrm>
            <a:off x="4027929" y="6945360"/>
            <a:ext cx="4797320" cy="8280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9DC7AFC1-0261-47C3-8995-DEBBBD7C1E6F}"/>
              </a:ext>
            </a:extLst>
          </p:cNvPr>
          <p:cNvSpPr/>
          <p:nvPr/>
        </p:nvSpPr>
        <p:spPr>
          <a:xfrm>
            <a:off x="3108960" y="5767626"/>
            <a:ext cx="6953653" cy="8280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123111DD-F486-4489-B97D-90EBE76A397E}"/>
              </a:ext>
            </a:extLst>
          </p:cNvPr>
          <p:cNvSpPr/>
          <p:nvPr/>
        </p:nvSpPr>
        <p:spPr>
          <a:xfrm>
            <a:off x="3108960" y="4667454"/>
            <a:ext cx="7596554" cy="8280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740A2DED-A778-436C-9275-A36889B07640}"/>
              </a:ext>
            </a:extLst>
          </p:cNvPr>
          <p:cNvSpPr/>
          <p:nvPr/>
        </p:nvSpPr>
        <p:spPr>
          <a:xfrm>
            <a:off x="4027929" y="3584594"/>
            <a:ext cx="4797320" cy="8280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25D03B42-E9CB-4ABD-A202-1CE89BD05283}"/>
              </a:ext>
            </a:extLst>
          </p:cNvPr>
          <p:cNvSpPr/>
          <p:nvPr/>
        </p:nvSpPr>
        <p:spPr>
          <a:xfrm>
            <a:off x="4027929" y="2432578"/>
            <a:ext cx="4797320" cy="8280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10">
            <a:extLst>
              <a:ext uri="{FF2B5EF4-FFF2-40B4-BE49-F238E27FC236}">
                <a16:creationId xmlns:a16="http://schemas.microsoft.com/office/drawing/2014/main" id="{C945E575-CD29-41E5-A9D1-CDD76F4A46A7}"/>
              </a:ext>
            </a:extLst>
          </p:cNvPr>
          <p:cNvSpPr txBox="1"/>
          <p:nvPr/>
        </p:nvSpPr>
        <p:spPr>
          <a:xfrm>
            <a:off x="4178106" y="2501565"/>
            <a:ext cx="4797320" cy="635495"/>
          </a:xfrm>
          <a:prstGeom prst="rect">
            <a:avLst/>
          </a:prstGeom>
          <a:noFill/>
        </p:spPr>
        <p:txBody>
          <a:bodyPr wrap="square" rtlCol="0">
            <a:spAutoFit/>
          </a:bodyPr>
          <a:lstStyle/>
          <a:p>
            <a:pPr fontAlgn="auto">
              <a:lnSpc>
                <a:spcPct val="150000"/>
              </a:lnSpc>
            </a:pP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通过电话或信息联系老师</a:t>
            </a:r>
          </a:p>
        </p:txBody>
      </p:sp>
      <p:grpSp>
        <p:nvGrpSpPr>
          <p:cNvPr id="13" name="Group 3">
            <a:extLst>
              <a:ext uri="{FF2B5EF4-FFF2-40B4-BE49-F238E27FC236}">
                <a16:creationId xmlns:a16="http://schemas.microsoft.com/office/drawing/2014/main" id="{107466CB-3283-4866-A55A-F953462BB587}"/>
              </a:ext>
            </a:extLst>
          </p:cNvPr>
          <p:cNvGrpSpPr>
            <a:grpSpLocks/>
          </p:cNvGrpSpPr>
          <p:nvPr/>
        </p:nvGrpSpPr>
        <p:grpSpPr bwMode="auto">
          <a:xfrm>
            <a:off x="936325" y="1026583"/>
            <a:ext cx="8039100" cy="994834"/>
            <a:chOff x="1170" y="1118"/>
            <a:chExt cx="3798" cy="470"/>
          </a:xfrm>
        </p:grpSpPr>
        <p:sp>
          <p:nvSpPr>
            <p:cNvPr id="14" name="Rectangle 4">
              <a:extLst>
                <a:ext uri="{FF2B5EF4-FFF2-40B4-BE49-F238E27FC236}">
                  <a16:creationId xmlns:a16="http://schemas.microsoft.com/office/drawing/2014/main" id="{570C342D-6186-4280-9727-70FE72D3314B}"/>
                </a:ext>
              </a:extLst>
            </p:cNvPr>
            <p:cNvSpPr>
              <a:spLocks noChangeArrowheads="1"/>
            </p:cNvSpPr>
            <p:nvPr/>
          </p:nvSpPr>
          <p:spPr bwMode="gray">
            <a:xfrm>
              <a:off x="1377" y="1148"/>
              <a:ext cx="3591" cy="425"/>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endParaRPr lang="zh-CN" altLang="en-US" sz="3733" kern="0" dirty="0">
                <a:solidFill>
                  <a:srgbClr val="000000"/>
                </a:solidFill>
                <a:latin typeface="华文宋体" panose="02010600040101010101" pitchFamily="2" charset="-122"/>
                <a:ea typeface="华文宋体" panose="02010600040101010101" pitchFamily="2" charset="-122"/>
              </a:endParaRPr>
            </a:p>
          </p:txBody>
        </p:sp>
        <p:sp>
          <p:nvSpPr>
            <p:cNvPr id="15" name="Freeform 5">
              <a:extLst>
                <a:ext uri="{FF2B5EF4-FFF2-40B4-BE49-F238E27FC236}">
                  <a16:creationId xmlns:a16="http://schemas.microsoft.com/office/drawing/2014/main" id="{03DE73BB-E0D9-40B3-8E8C-F9DCFBEB9FA5}"/>
                </a:ext>
              </a:extLst>
            </p:cNvPr>
            <p:cNvSpPr>
              <a:spLocks/>
            </p:cNvSpPr>
            <p:nvPr/>
          </p:nvSpPr>
          <p:spPr bwMode="gray">
            <a:xfrm>
              <a:off x="1170" y="1139"/>
              <a:ext cx="820" cy="443"/>
            </a:xfrm>
            <a:custGeom>
              <a:avLst/>
              <a:gdLst>
                <a:gd name="T0" fmla="*/ 1 w 1334"/>
                <a:gd name="T1" fmla="*/ 0 h 491"/>
                <a:gd name="T2" fmla="*/ 0 w 1334"/>
                <a:gd name="T3" fmla="*/ 361 h 491"/>
                <a:gd name="T4" fmla="*/ 202 w 1334"/>
                <a:gd name="T5" fmla="*/ 361 h 491"/>
                <a:gd name="T6" fmla="*/ 310 w 1334"/>
                <a:gd name="T7" fmla="*/ 0 h 491"/>
                <a:gd name="T8" fmla="*/ 1 w 1334"/>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4" h="491">
                  <a:moveTo>
                    <a:pt x="2" y="0"/>
                  </a:moveTo>
                  <a:lnTo>
                    <a:pt x="0" y="491"/>
                  </a:lnTo>
                  <a:lnTo>
                    <a:pt x="872" y="491"/>
                  </a:lnTo>
                  <a:lnTo>
                    <a:pt x="1334" y="0"/>
                  </a:lnTo>
                  <a:lnTo>
                    <a:pt x="2" y="0"/>
                  </a:lnTo>
                  <a:close/>
                </a:path>
              </a:pathLst>
            </a:custGeom>
            <a:gradFill rotWithShape="1">
              <a:gsLst>
                <a:gs pos="0">
                  <a:srgbClr val="1F497D"/>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eaLnBrk="0" fontAlgn="base" hangingPunct="0">
                <a:spcBef>
                  <a:spcPct val="0"/>
                </a:spcBef>
                <a:spcAft>
                  <a:spcPct val="0"/>
                </a:spcAft>
                <a:defRPr/>
              </a:pPr>
              <a:endParaRPr lang="zh-CN" altLang="en-US" sz="3200" kern="0" dirty="0">
                <a:solidFill>
                  <a:srgbClr val="000000"/>
                </a:solidFill>
                <a:latin typeface="华文宋体" panose="02010600040101010101" pitchFamily="2" charset="-122"/>
                <a:ea typeface="华文宋体" panose="02010600040101010101" pitchFamily="2" charset="-122"/>
              </a:endParaRPr>
            </a:p>
          </p:txBody>
        </p:sp>
        <p:sp>
          <p:nvSpPr>
            <p:cNvPr id="16" name="Text Box 6">
              <a:extLst>
                <a:ext uri="{FF2B5EF4-FFF2-40B4-BE49-F238E27FC236}">
                  <a16:creationId xmlns:a16="http://schemas.microsoft.com/office/drawing/2014/main" id="{DDFC39CD-8620-40BF-81F7-6036993471DC}"/>
                </a:ext>
              </a:extLst>
            </p:cNvPr>
            <p:cNvSpPr txBox="1">
              <a:spLocks noChangeArrowheads="1"/>
            </p:cNvSpPr>
            <p:nvPr/>
          </p:nvSpPr>
          <p:spPr bwMode="gray">
            <a:xfrm>
              <a:off x="1343" y="1118"/>
              <a:ext cx="443" cy="470"/>
            </a:xfrm>
            <a:prstGeom prst="rect">
              <a:avLst/>
            </a:prstGeom>
            <a:noFill/>
            <a:ln>
              <a:noFill/>
            </a:ln>
            <a:effectLst>
              <a:outerShdw dist="85194" dir="1593903" algn="ctr" rotWithShape="0">
                <a:srgbClr val="11425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r>
                <a:rPr lang="zh-CN" altLang="en-US"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rPr>
                <a:t>五</a:t>
              </a:r>
              <a:endParaRPr lang="zh-CN" altLang="zh-CN"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endParaRPr>
            </a:p>
          </p:txBody>
        </p:sp>
        <p:sp>
          <p:nvSpPr>
            <p:cNvPr id="17" name="Text Box 7">
              <a:extLst>
                <a:ext uri="{FF2B5EF4-FFF2-40B4-BE49-F238E27FC236}">
                  <a16:creationId xmlns:a16="http://schemas.microsoft.com/office/drawing/2014/main" id="{644EFF42-C71B-4FAB-93DD-C897E2944FF4}"/>
                </a:ext>
              </a:extLst>
            </p:cNvPr>
            <p:cNvSpPr txBox="1">
              <a:spLocks noChangeArrowheads="1"/>
            </p:cNvSpPr>
            <p:nvPr/>
          </p:nvSpPr>
          <p:spPr bwMode="gray">
            <a:xfrm>
              <a:off x="1990" y="1177"/>
              <a:ext cx="241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fontAlgn="base">
                <a:lnSpc>
                  <a:spcPct val="100000"/>
                </a:lnSpc>
                <a:spcBef>
                  <a:spcPct val="0"/>
                </a:spcBef>
                <a:spcAft>
                  <a:spcPct val="0"/>
                </a:spcAft>
                <a:buNone/>
                <a:defRPr/>
              </a:pPr>
              <a:r>
                <a:rPr lang="zh-CN" altLang="en-US" sz="4267" b="1" kern="0" dirty="0">
                  <a:solidFill>
                    <a:srgbClr val="000000"/>
                  </a:solidFill>
                  <a:latin typeface="华文宋体" panose="02010600040101010101" pitchFamily="2" charset="-122"/>
                  <a:ea typeface="华文宋体" panose="02010600040101010101" pitchFamily="2" charset="-122"/>
                </a:rPr>
                <a:t>如何领取管制化学品</a:t>
              </a:r>
              <a:endParaRPr lang="zh-CN" altLang="zh-CN" sz="4267" b="1" kern="0" dirty="0">
                <a:solidFill>
                  <a:srgbClr val="000000"/>
                </a:solidFill>
                <a:latin typeface="华文宋体" panose="02010600040101010101" pitchFamily="2" charset="-122"/>
                <a:ea typeface="华文宋体" panose="02010600040101010101" pitchFamily="2" charset="-122"/>
              </a:endParaRPr>
            </a:p>
          </p:txBody>
        </p:sp>
      </p:grpSp>
      <p:sp>
        <p:nvSpPr>
          <p:cNvPr id="12" name="文本框 11">
            <a:extLst>
              <a:ext uri="{FF2B5EF4-FFF2-40B4-BE49-F238E27FC236}">
                <a16:creationId xmlns:a16="http://schemas.microsoft.com/office/drawing/2014/main" id="{B67B94CA-AB04-49A0-90F8-EF6C770B32EE}"/>
              </a:ext>
            </a:extLst>
          </p:cNvPr>
          <p:cNvSpPr txBox="1"/>
          <p:nvPr/>
        </p:nvSpPr>
        <p:spPr>
          <a:xfrm>
            <a:off x="4430379" y="3625779"/>
            <a:ext cx="4545045" cy="635495"/>
          </a:xfrm>
          <a:prstGeom prst="rect">
            <a:avLst/>
          </a:prstGeom>
          <a:noFill/>
        </p:spPr>
        <p:txBody>
          <a:bodyPr wrap="square" rtlCol="0">
            <a:spAutoFit/>
          </a:bodyPr>
          <a:lstStyle/>
          <a:p>
            <a:pPr fontAlgn="auto">
              <a:lnSpc>
                <a:spcPct val="150000"/>
              </a:lnSpc>
            </a:pP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并在</a:t>
            </a:r>
            <a:r>
              <a:rPr lang="en-US" altLang="zh-CN"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分钟之内到</a:t>
            </a:r>
            <a:r>
              <a:rPr lang="en-US" altLang="zh-CN"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432</a:t>
            </a: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门口</a:t>
            </a:r>
          </a:p>
        </p:txBody>
      </p:sp>
      <p:sp>
        <p:nvSpPr>
          <p:cNvPr id="18" name="文本框 17">
            <a:extLst>
              <a:ext uri="{FF2B5EF4-FFF2-40B4-BE49-F238E27FC236}">
                <a16:creationId xmlns:a16="http://schemas.microsoft.com/office/drawing/2014/main" id="{650BAD2B-ED4F-4454-BF64-DE6D618EEC46}"/>
              </a:ext>
            </a:extLst>
          </p:cNvPr>
          <p:cNvSpPr txBox="1"/>
          <p:nvPr/>
        </p:nvSpPr>
        <p:spPr>
          <a:xfrm>
            <a:off x="3262760" y="4645758"/>
            <a:ext cx="8624439" cy="635495"/>
          </a:xfrm>
          <a:prstGeom prst="rect">
            <a:avLst/>
          </a:prstGeom>
          <a:noFill/>
        </p:spPr>
        <p:txBody>
          <a:bodyPr wrap="square" rtlCol="0">
            <a:spAutoFit/>
          </a:bodyPr>
          <a:lstStyle/>
          <a:p>
            <a:pPr fontAlgn="auto">
              <a:lnSpc>
                <a:spcPct val="150000"/>
              </a:lnSpc>
            </a:pP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在二级台账和学院内部的三级台账如实记录信息</a:t>
            </a:r>
          </a:p>
        </p:txBody>
      </p:sp>
      <p:sp>
        <p:nvSpPr>
          <p:cNvPr id="19" name="文本框 18">
            <a:extLst>
              <a:ext uri="{FF2B5EF4-FFF2-40B4-BE49-F238E27FC236}">
                <a16:creationId xmlns:a16="http://schemas.microsoft.com/office/drawing/2014/main" id="{A880F1DC-D07A-4AED-B3BB-2BC53FF3DE27}"/>
              </a:ext>
            </a:extLst>
          </p:cNvPr>
          <p:cNvSpPr txBox="1"/>
          <p:nvPr/>
        </p:nvSpPr>
        <p:spPr>
          <a:xfrm>
            <a:off x="3262760" y="5687433"/>
            <a:ext cx="8033597" cy="635495"/>
          </a:xfrm>
          <a:prstGeom prst="rect">
            <a:avLst/>
          </a:prstGeom>
          <a:noFill/>
        </p:spPr>
        <p:txBody>
          <a:bodyPr wrap="square" rtlCol="0">
            <a:spAutoFit/>
          </a:bodyPr>
          <a:lstStyle/>
          <a:p>
            <a:pPr fontAlgn="auto">
              <a:lnSpc>
                <a:spcPct val="150000"/>
              </a:lnSpc>
            </a:pP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领取药品后及时在各实验室三级台账上登记</a:t>
            </a:r>
          </a:p>
        </p:txBody>
      </p:sp>
      <p:sp>
        <p:nvSpPr>
          <p:cNvPr id="20" name="文本框 19">
            <a:extLst>
              <a:ext uri="{FF2B5EF4-FFF2-40B4-BE49-F238E27FC236}">
                <a16:creationId xmlns:a16="http://schemas.microsoft.com/office/drawing/2014/main" id="{83955E18-6498-41AA-99A6-5C8C784500F9}"/>
              </a:ext>
            </a:extLst>
          </p:cNvPr>
          <p:cNvSpPr txBox="1"/>
          <p:nvPr/>
        </p:nvSpPr>
        <p:spPr>
          <a:xfrm>
            <a:off x="5517569" y="6789951"/>
            <a:ext cx="4545045" cy="635495"/>
          </a:xfrm>
          <a:prstGeom prst="rect">
            <a:avLst/>
          </a:prstGeom>
          <a:noFill/>
        </p:spPr>
        <p:txBody>
          <a:bodyPr wrap="square" rtlCol="0">
            <a:spAutoFit/>
          </a:bodyPr>
          <a:lstStyle/>
          <a:p>
            <a:pPr fontAlgn="auto">
              <a:lnSpc>
                <a:spcPct val="150000"/>
              </a:lnSpc>
            </a:pP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登记使用</a:t>
            </a:r>
          </a:p>
        </p:txBody>
      </p:sp>
      <p:sp>
        <p:nvSpPr>
          <p:cNvPr id="3" name="箭头: 下 2">
            <a:extLst>
              <a:ext uri="{FF2B5EF4-FFF2-40B4-BE49-F238E27FC236}">
                <a16:creationId xmlns:a16="http://schemas.microsoft.com/office/drawing/2014/main" id="{2FE7E328-EAAD-47BA-9715-9B849DCC3678}"/>
              </a:ext>
            </a:extLst>
          </p:cNvPr>
          <p:cNvSpPr/>
          <p:nvPr/>
        </p:nvSpPr>
        <p:spPr>
          <a:xfrm>
            <a:off x="6203852" y="3219599"/>
            <a:ext cx="225083" cy="536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下 20">
            <a:extLst>
              <a:ext uri="{FF2B5EF4-FFF2-40B4-BE49-F238E27FC236}">
                <a16:creationId xmlns:a16="http://schemas.microsoft.com/office/drawing/2014/main" id="{CF59287E-B6C2-47F6-8B88-83648E5471C0}"/>
              </a:ext>
            </a:extLst>
          </p:cNvPr>
          <p:cNvSpPr/>
          <p:nvPr/>
        </p:nvSpPr>
        <p:spPr>
          <a:xfrm>
            <a:off x="6201507" y="4261274"/>
            <a:ext cx="225083" cy="536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下 21">
            <a:extLst>
              <a:ext uri="{FF2B5EF4-FFF2-40B4-BE49-F238E27FC236}">
                <a16:creationId xmlns:a16="http://schemas.microsoft.com/office/drawing/2014/main" id="{284B2D21-E035-45E9-AC83-A7D26918DEFC}"/>
              </a:ext>
            </a:extLst>
          </p:cNvPr>
          <p:cNvSpPr/>
          <p:nvPr/>
        </p:nvSpPr>
        <p:spPr>
          <a:xfrm>
            <a:off x="6171026" y="5318226"/>
            <a:ext cx="225083" cy="536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下 22">
            <a:extLst>
              <a:ext uri="{FF2B5EF4-FFF2-40B4-BE49-F238E27FC236}">
                <a16:creationId xmlns:a16="http://schemas.microsoft.com/office/drawing/2014/main" id="{9D1952D2-08E3-43D8-B2EE-B17FF017A097}"/>
              </a:ext>
            </a:extLst>
          </p:cNvPr>
          <p:cNvSpPr/>
          <p:nvPr/>
        </p:nvSpPr>
        <p:spPr>
          <a:xfrm>
            <a:off x="6201506" y="6380890"/>
            <a:ext cx="225083" cy="536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3317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示&#10;&#10;中度可信度描述已自动生成">
            <a:extLst>
              <a:ext uri="{FF2B5EF4-FFF2-40B4-BE49-F238E27FC236}">
                <a16:creationId xmlns:a16="http://schemas.microsoft.com/office/drawing/2014/main" id="{69996371-51B4-4AA4-BC09-E6A9A3DB2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827" y="2257171"/>
            <a:ext cx="11595369" cy="7034996"/>
          </a:xfrm>
          <a:prstGeom prst="rect">
            <a:avLst/>
          </a:prstGeom>
        </p:spPr>
      </p:pic>
      <p:sp>
        <p:nvSpPr>
          <p:cNvPr id="3" name="标题 1">
            <a:extLst>
              <a:ext uri="{FF2B5EF4-FFF2-40B4-BE49-F238E27FC236}">
                <a16:creationId xmlns:a16="http://schemas.microsoft.com/office/drawing/2014/main" id="{FF7F83C7-89CC-4BEC-B848-A3A4D1D8390D}"/>
              </a:ext>
            </a:extLst>
          </p:cNvPr>
          <p:cNvSpPr txBox="1">
            <a:spLocks/>
          </p:cNvSpPr>
          <p:nvPr/>
        </p:nvSpPr>
        <p:spPr>
          <a:xfrm>
            <a:off x="972457" y="603347"/>
            <a:ext cx="14311085" cy="1653824"/>
          </a:xfrm>
          <a:prstGeom prst="rect">
            <a:avLst/>
          </a:prstGeom>
        </p:spPr>
        <p:txBody>
          <a:bodyPr/>
          <a:lst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a:lstStyle>
          <a:p>
            <a:r>
              <a:rPr lang="zh-CN" altLang="en-US" b="1" dirty="0">
                <a:solidFill>
                  <a:srgbClr val="FF0000"/>
                </a:solidFill>
              </a:rPr>
              <a:t>危化品三级台账记录模板</a:t>
            </a:r>
          </a:p>
        </p:txBody>
      </p:sp>
    </p:spTree>
    <p:extLst>
      <p:ext uri="{BB962C8B-B14F-4D97-AF65-F5344CB8AC3E}">
        <p14:creationId xmlns:p14="http://schemas.microsoft.com/office/powerpoint/2010/main" val="2506883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D5C9867-BA6E-489C-8D91-F67887797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883" y="1681870"/>
            <a:ext cx="9073662" cy="9073662"/>
          </a:xfrm>
          <a:prstGeom prst="rect">
            <a:avLst/>
          </a:prstGeom>
        </p:spPr>
      </p:pic>
    </p:spTree>
    <p:extLst>
      <p:ext uri="{BB962C8B-B14F-4D97-AF65-F5344CB8AC3E}">
        <p14:creationId xmlns:p14="http://schemas.microsoft.com/office/powerpoint/2010/main" val="152057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2D68C24-437D-4E36-B582-E71D76CFA9D5}"/>
              </a:ext>
            </a:extLst>
          </p:cNvPr>
          <p:cNvSpPr txBox="1">
            <a:spLocks noChangeArrowheads="1"/>
          </p:cNvSpPr>
          <p:nvPr/>
        </p:nvSpPr>
        <p:spPr bwMode="auto">
          <a:xfrm>
            <a:off x="850738" y="342672"/>
            <a:ext cx="10363200"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微软雅黑" panose="020B0503020204020204" pitchFamily="34" charset="-122"/>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4572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13716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18288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a:lstStyle>
          <a:p>
            <a:pPr algn="l">
              <a:defRPr/>
            </a:pPr>
            <a:endParaRPr lang="zh-CN" altLang="en-US" sz="7200" b="1" kern="0" dirty="0">
              <a:latin typeface="华文宋体" panose="02010600040101010101" pitchFamily="2" charset="-122"/>
              <a:ea typeface="华文宋体" panose="02010600040101010101" pitchFamily="2" charset="-122"/>
            </a:endParaRPr>
          </a:p>
        </p:txBody>
      </p:sp>
      <p:grpSp>
        <p:nvGrpSpPr>
          <p:cNvPr id="5" name="Group 3">
            <a:extLst>
              <a:ext uri="{FF2B5EF4-FFF2-40B4-BE49-F238E27FC236}">
                <a16:creationId xmlns:a16="http://schemas.microsoft.com/office/drawing/2014/main" id="{14B2C875-1EC2-4838-8DEE-56C3A586C504}"/>
              </a:ext>
            </a:extLst>
          </p:cNvPr>
          <p:cNvGrpSpPr>
            <a:grpSpLocks/>
          </p:cNvGrpSpPr>
          <p:nvPr/>
        </p:nvGrpSpPr>
        <p:grpSpPr bwMode="auto">
          <a:xfrm>
            <a:off x="3313765" y="2914617"/>
            <a:ext cx="8039100" cy="994834"/>
            <a:chOff x="1170" y="1118"/>
            <a:chExt cx="3798" cy="470"/>
          </a:xfrm>
        </p:grpSpPr>
        <p:sp>
          <p:nvSpPr>
            <p:cNvPr id="6" name="Rectangle 4">
              <a:extLst>
                <a:ext uri="{FF2B5EF4-FFF2-40B4-BE49-F238E27FC236}">
                  <a16:creationId xmlns:a16="http://schemas.microsoft.com/office/drawing/2014/main" id="{CF98BF0D-21DE-4854-B5A4-C9A8B85CA95E}"/>
                </a:ext>
              </a:extLst>
            </p:cNvPr>
            <p:cNvSpPr>
              <a:spLocks noChangeArrowheads="1"/>
            </p:cNvSpPr>
            <p:nvPr/>
          </p:nvSpPr>
          <p:spPr bwMode="gray">
            <a:xfrm>
              <a:off x="1377" y="1148"/>
              <a:ext cx="3591" cy="425"/>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endParaRPr lang="zh-CN" altLang="en-US" sz="3733" kern="0" dirty="0">
                <a:solidFill>
                  <a:srgbClr val="000000"/>
                </a:solidFill>
                <a:latin typeface="华文宋体" panose="02010600040101010101" pitchFamily="2" charset="-122"/>
                <a:ea typeface="华文宋体" panose="02010600040101010101" pitchFamily="2" charset="-122"/>
              </a:endParaRPr>
            </a:p>
          </p:txBody>
        </p:sp>
        <p:sp>
          <p:nvSpPr>
            <p:cNvPr id="7" name="Freeform 5">
              <a:extLst>
                <a:ext uri="{FF2B5EF4-FFF2-40B4-BE49-F238E27FC236}">
                  <a16:creationId xmlns:a16="http://schemas.microsoft.com/office/drawing/2014/main" id="{BB74EF2E-429B-49F8-8A98-20DD74894697}"/>
                </a:ext>
              </a:extLst>
            </p:cNvPr>
            <p:cNvSpPr>
              <a:spLocks/>
            </p:cNvSpPr>
            <p:nvPr/>
          </p:nvSpPr>
          <p:spPr bwMode="gray">
            <a:xfrm>
              <a:off x="1170" y="1139"/>
              <a:ext cx="820" cy="443"/>
            </a:xfrm>
            <a:custGeom>
              <a:avLst/>
              <a:gdLst>
                <a:gd name="T0" fmla="*/ 1 w 1334"/>
                <a:gd name="T1" fmla="*/ 0 h 491"/>
                <a:gd name="T2" fmla="*/ 0 w 1334"/>
                <a:gd name="T3" fmla="*/ 361 h 491"/>
                <a:gd name="T4" fmla="*/ 202 w 1334"/>
                <a:gd name="T5" fmla="*/ 361 h 491"/>
                <a:gd name="T6" fmla="*/ 310 w 1334"/>
                <a:gd name="T7" fmla="*/ 0 h 491"/>
                <a:gd name="T8" fmla="*/ 1 w 1334"/>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4" h="491">
                  <a:moveTo>
                    <a:pt x="2" y="0"/>
                  </a:moveTo>
                  <a:lnTo>
                    <a:pt x="0" y="491"/>
                  </a:lnTo>
                  <a:lnTo>
                    <a:pt x="872" y="491"/>
                  </a:lnTo>
                  <a:lnTo>
                    <a:pt x="1334" y="0"/>
                  </a:lnTo>
                  <a:lnTo>
                    <a:pt x="2" y="0"/>
                  </a:lnTo>
                  <a:close/>
                </a:path>
              </a:pathLst>
            </a:custGeom>
            <a:gradFill rotWithShape="1">
              <a:gsLst>
                <a:gs pos="0">
                  <a:srgbClr val="1F497D"/>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eaLnBrk="0" fontAlgn="base" hangingPunct="0">
                <a:spcBef>
                  <a:spcPct val="0"/>
                </a:spcBef>
                <a:spcAft>
                  <a:spcPct val="0"/>
                </a:spcAft>
                <a:defRPr/>
              </a:pPr>
              <a:endParaRPr lang="zh-CN" altLang="en-US" sz="3200" kern="0" dirty="0">
                <a:solidFill>
                  <a:srgbClr val="000000"/>
                </a:solidFill>
                <a:latin typeface="华文宋体" panose="02010600040101010101" pitchFamily="2" charset="-122"/>
                <a:ea typeface="华文宋体" panose="02010600040101010101" pitchFamily="2" charset="-122"/>
              </a:endParaRPr>
            </a:p>
          </p:txBody>
        </p:sp>
        <p:sp>
          <p:nvSpPr>
            <p:cNvPr id="8" name="Text Box 6">
              <a:extLst>
                <a:ext uri="{FF2B5EF4-FFF2-40B4-BE49-F238E27FC236}">
                  <a16:creationId xmlns:a16="http://schemas.microsoft.com/office/drawing/2014/main" id="{BFD63BC2-C1F8-40F2-9D2B-B300BF8FD517}"/>
                </a:ext>
              </a:extLst>
            </p:cNvPr>
            <p:cNvSpPr txBox="1">
              <a:spLocks noChangeArrowheads="1"/>
            </p:cNvSpPr>
            <p:nvPr/>
          </p:nvSpPr>
          <p:spPr bwMode="gray">
            <a:xfrm>
              <a:off x="1343" y="1118"/>
              <a:ext cx="443" cy="470"/>
            </a:xfrm>
            <a:prstGeom prst="rect">
              <a:avLst/>
            </a:prstGeom>
            <a:noFill/>
            <a:ln>
              <a:noFill/>
            </a:ln>
            <a:effectLst>
              <a:outerShdw dist="85194" dir="1593903" algn="ctr" rotWithShape="0">
                <a:srgbClr val="11425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r>
                <a:rPr lang="zh-CN" altLang="en-US"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rPr>
                <a:t>二</a:t>
              </a:r>
              <a:endParaRPr lang="zh-CN" altLang="zh-CN"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endParaRPr>
            </a:p>
          </p:txBody>
        </p:sp>
        <p:sp>
          <p:nvSpPr>
            <p:cNvPr id="9" name="Text Box 7">
              <a:extLst>
                <a:ext uri="{FF2B5EF4-FFF2-40B4-BE49-F238E27FC236}">
                  <a16:creationId xmlns:a16="http://schemas.microsoft.com/office/drawing/2014/main" id="{B60E1445-4D23-43B1-9EA8-461CBEF44AD9}"/>
                </a:ext>
              </a:extLst>
            </p:cNvPr>
            <p:cNvSpPr txBox="1">
              <a:spLocks noChangeArrowheads="1"/>
            </p:cNvSpPr>
            <p:nvPr/>
          </p:nvSpPr>
          <p:spPr bwMode="gray">
            <a:xfrm>
              <a:off x="1990" y="1177"/>
              <a:ext cx="267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fontAlgn="base">
                <a:lnSpc>
                  <a:spcPct val="100000"/>
                </a:lnSpc>
                <a:spcBef>
                  <a:spcPct val="0"/>
                </a:spcBef>
                <a:spcAft>
                  <a:spcPct val="0"/>
                </a:spcAft>
                <a:buNone/>
                <a:defRPr/>
              </a:pPr>
              <a:r>
                <a:rPr lang="zh-CN" altLang="en-US" sz="4267" b="1" kern="0" dirty="0">
                  <a:solidFill>
                    <a:srgbClr val="000000"/>
                  </a:solidFill>
                  <a:latin typeface="华文宋体" panose="02010600040101010101" pitchFamily="2" charset="-122"/>
                  <a:ea typeface="华文宋体" panose="02010600040101010101" pitchFamily="2" charset="-122"/>
                </a:rPr>
                <a:t>管制化学品的申购流程</a:t>
              </a:r>
              <a:endParaRPr lang="zh-CN" altLang="zh-CN" sz="4267" b="1" kern="0" dirty="0">
                <a:solidFill>
                  <a:srgbClr val="000000"/>
                </a:solidFill>
                <a:latin typeface="华文宋体" panose="02010600040101010101" pitchFamily="2" charset="-122"/>
                <a:ea typeface="华文宋体" panose="02010600040101010101" pitchFamily="2" charset="-122"/>
              </a:endParaRPr>
            </a:p>
          </p:txBody>
        </p:sp>
      </p:grpSp>
      <p:grpSp>
        <p:nvGrpSpPr>
          <p:cNvPr id="10" name="Group 3">
            <a:extLst>
              <a:ext uri="{FF2B5EF4-FFF2-40B4-BE49-F238E27FC236}">
                <a16:creationId xmlns:a16="http://schemas.microsoft.com/office/drawing/2014/main" id="{C3811247-A6F6-4E97-8DCD-1D24A0334AB3}"/>
              </a:ext>
            </a:extLst>
          </p:cNvPr>
          <p:cNvGrpSpPr>
            <a:grpSpLocks/>
          </p:cNvGrpSpPr>
          <p:nvPr/>
        </p:nvGrpSpPr>
        <p:grpSpPr bwMode="auto">
          <a:xfrm>
            <a:off x="3313765" y="4389934"/>
            <a:ext cx="8039100" cy="994834"/>
            <a:chOff x="1170" y="1118"/>
            <a:chExt cx="3798" cy="470"/>
          </a:xfrm>
        </p:grpSpPr>
        <p:sp>
          <p:nvSpPr>
            <p:cNvPr id="11" name="Rectangle 4">
              <a:extLst>
                <a:ext uri="{FF2B5EF4-FFF2-40B4-BE49-F238E27FC236}">
                  <a16:creationId xmlns:a16="http://schemas.microsoft.com/office/drawing/2014/main" id="{DF4EFEC0-FA8A-4050-9EE8-E786A7EB3DFF}"/>
                </a:ext>
              </a:extLst>
            </p:cNvPr>
            <p:cNvSpPr>
              <a:spLocks noChangeArrowheads="1"/>
            </p:cNvSpPr>
            <p:nvPr/>
          </p:nvSpPr>
          <p:spPr bwMode="gray">
            <a:xfrm>
              <a:off x="1377" y="1148"/>
              <a:ext cx="3591" cy="425"/>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endParaRPr lang="zh-CN" altLang="en-US" sz="3733" kern="0" dirty="0">
                <a:solidFill>
                  <a:srgbClr val="000000"/>
                </a:solidFill>
                <a:latin typeface="华文宋体" panose="02010600040101010101" pitchFamily="2" charset="-122"/>
                <a:ea typeface="华文宋体" panose="02010600040101010101" pitchFamily="2" charset="-122"/>
              </a:endParaRPr>
            </a:p>
          </p:txBody>
        </p:sp>
        <p:sp>
          <p:nvSpPr>
            <p:cNvPr id="12" name="Freeform 5">
              <a:extLst>
                <a:ext uri="{FF2B5EF4-FFF2-40B4-BE49-F238E27FC236}">
                  <a16:creationId xmlns:a16="http://schemas.microsoft.com/office/drawing/2014/main" id="{9FEF9D8B-6149-45A9-B55D-F6A137978D0C}"/>
                </a:ext>
              </a:extLst>
            </p:cNvPr>
            <p:cNvSpPr>
              <a:spLocks/>
            </p:cNvSpPr>
            <p:nvPr/>
          </p:nvSpPr>
          <p:spPr bwMode="gray">
            <a:xfrm>
              <a:off x="1170" y="1139"/>
              <a:ext cx="820" cy="443"/>
            </a:xfrm>
            <a:custGeom>
              <a:avLst/>
              <a:gdLst>
                <a:gd name="T0" fmla="*/ 1 w 1334"/>
                <a:gd name="T1" fmla="*/ 0 h 491"/>
                <a:gd name="T2" fmla="*/ 0 w 1334"/>
                <a:gd name="T3" fmla="*/ 361 h 491"/>
                <a:gd name="T4" fmla="*/ 202 w 1334"/>
                <a:gd name="T5" fmla="*/ 361 h 491"/>
                <a:gd name="T6" fmla="*/ 310 w 1334"/>
                <a:gd name="T7" fmla="*/ 0 h 491"/>
                <a:gd name="T8" fmla="*/ 1 w 1334"/>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4" h="491">
                  <a:moveTo>
                    <a:pt x="2" y="0"/>
                  </a:moveTo>
                  <a:lnTo>
                    <a:pt x="0" y="491"/>
                  </a:lnTo>
                  <a:lnTo>
                    <a:pt x="872" y="491"/>
                  </a:lnTo>
                  <a:lnTo>
                    <a:pt x="1334" y="0"/>
                  </a:lnTo>
                  <a:lnTo>
                    <a:pt x="2" y="0"/>
                  </a:lnTo>
                  <a:close/>
                </a:path>
              </a:pathLst>
            </a:custGeom>
            <a:gradFill rotWithShape="1">
              <a:gsLst>
                <a:gs pos="0">
                  <a:srgbClr val="1F497D"/>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eaLnBrk="0" fontAlgn="base" hangingPunct="0">
                <a:spcBef>
                  <a:spcPct val="0"/>
                </a:spcBef>
                <a:spcAft>
                  <a:spcPct val="0"/>
                </a:spcAft>
                <a:defRPr/>
              </a:pPr>
              <a:endParaRPr lang="zh-CN" altLang="en-US" sz="3200" kern="0" dirty="0">
                <a:solidFill>
                  <a:srgbClr val="000000"/>
                </a:solidFill>
                <a:latin typeface="华文宋体" panose="02010600040101010101" pitchFamily="2" charset="-122"/>
                <a:ea typeface="华文宋体" panose="02010600040101010101" pitchFamily="2" charset="-122"/>
              </a:endParaRPr>
            </a:p>
          </p:txBody>
        </p:sp>
        <p:sp>
          <p:nvSpPr>
            <p:cNvPr id="13" name="Text Box 6">
              <a:extLst>
                <a:ext uri="{FF2B5EF4-FFF2-40B4-BE49-F238E27FC236}">
                  <a16:creationId xmlns:a16="http://schemas.microsoft.com/office/drawing/2014/main" id="{C1C128A6-4FD0-4158-A5B1-C810CDF8C9D4}"/>
                </a:ext>
              </a:extLst>
            </p:cNvPr>
            <p:cNvSpPr txBox="1">
              <a:spLocks noChangeArrowheads="1"/>
            </p:cNvSpPr>
            <p:nvPr/>
          </p:nvSpPr>
          <p:spPr bwMode="gray">
            <a:xfrm>
              <a:off x="1317" y="1118"/>
              <a:ext cx="442" cy="470"/>
            </a:xfrm>
            <a:prstGeom prst="rect">
              <a:avLst/>
            </a:prstGeom>
            <a:noFill/>
            <a:ln>
              <a:noFill/>
            </a:ln>
            <a:effectLst>
              <a:outerShdw dist="85194" dir="1593903" algn="ctr" rotWithShape="0">
                <a:srgbClr val="11425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r>
                <a:rPr lang="zh-CN" altLang="en-US" sz="5867" kern="0" dirty="0">
                  <a:solidFill>
                    <a:srgbClr val="FFFFFF"/>
                  </a:solidFill>
                  <a:latin typeface="华文宋体" panose="02010600040101010101" pitchFamily="2" charset="-122"/>
                  <a:ea typeface="华文宋体" panose="02010600040101010101" pitchFamily="2" charset="-122"/>
                  <a:cs typeface="Arial" panose="020B0604020202020204" pitchFamily="34" charset="0"/>
                </a:rPr>
                <a:t>三</a:t>
              </a:r>
              <a:endParaRPr lang="zh-CN" altLang="zh-CN"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endParaRPr>
            </a:p>
          </p:txBody>
        </p:sp>
        <p:sp>
          <p:nvSpPr>
            <p:cNvPr id="14" name="Text Box 7">
              <a:extLst>
                <a:ext uri="{FF2B5EF4-FFF2-40B4-BE49-F238E27FC236}">
                  <a16:creationId xmlns:a16="http://schemas.microsoft.com/office/drawing/2014/main" id="{6B757C19-459B-4F3F-8CC4-4B6D0EE5906E}"/>
                </a:ext>
              </a:extLst>
            </p:cNvPr>
            <p:cNvSpPr txBox="1">
              <a:spLocks noChangeArrowheads="1"/>
            </p:cNvSpPr>
            <p:nvPr/>
          </p:nvSpPr>
          <p:spPr bwMode="gray">
            <a:xfrm>
              <a:off x="2030" y="1177"/>
              <a:ext cx="267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fontAlgn="base">
                <a:lnSpc>
                  <a:spcPct val="100000"/>
                </a:lnSpc>
                <a:spcBef>
                  <a:spcPct val="0"/>
                </a:spcBef>
                <a:spcAft>
                  <a:spcPct val="0"/>
                </a:spcAft>
                <a:buNone/>
                <a:defRPr/>
              </a:pPr>
              <a:r>
                <a:rPr lang="zh-CN" altLang="en-US" sz="4267" b="1" kern="0" dirty="0">
                  <a:solidFill>
                    <a:srgbClr val="000000"/>
                  </a:solidFill>
                  <a:latin typeface="华文宋体" panose="02010600040101010101" pitchFamily="2" charset="-122"/>
                  <a:ea typeface="华文宋体" panose="02010600040101010101" pitchFamily="2" charset="-122"/>
                </a:rPr>
                <a:t>管制化学品的使用储存</a:t>
              </a:r>
              <a:endParaRPr lang="zh-CN" altLang="zh-CN" sz="4267" b="1" kern="0" dirty="0">
                <a:solidFill>
                  <a:srgbClr val="000000"/>
                </a:solidFill>
                <a:latin typeface="华文宋体" panose="02010600040101010101" pitchFamily="2" charset="-122"/>
                <a:ea typeface="华文宋体" panose="02010600040101010101" pitchFamily="2" charset="-122"/>
              </a:endParaRPr>
            </a:p>
          </p:txBody>
        </p:sp>
      </p:grpSp>
      <p:grpSp>
        <p:nvGrpSpPr>
          <p:cNvPr id="15" name="Group 3">
            <a:extLst>
              <a:ext uri="{FF2B5EF4-FFF2-40B4-BE49-F238E27FC236}">
                <a16:creationId xmlns:a16="http://schemas.microsoft.com/office/drawing/2014/main" id="{AD199A77-1F7D-4E24-B0B8-7510FDCB48D1}"/>
              </a:ext>
            </a:extLst>
          </p:cNvPr>
          <p:cNvGrpSpPr>
            <a:grpSpLocks/>
          </p:cNvGrpSpPr>
          <p:nvPr/>
        </p:nvGrpSpPr>
        <p:grpSpPr bwMode="auto">
          <a:xfrm>
            <a:off x="3313766" y="1623452"/>
            <a:ext cx="8039100" cy="994832"/>
            <a:chOff x="1170" y="1111"/>
            <a:chExt cx="3798" cy="470"/>
          </a:xfrm>
        </p:grpSpPr>
        <p:sp>
          <p:nvSpPr>
            <p:cNvPr id="16" name="Rectangle 4">
              <a:extLst>
                <a:ext uri="{FF2B5EF4-FFF2-40B4-BE49-F238E27FC236}">
                  <a16:creationId xmlns:a16="http://schemas.microsoft.com/office/drawing/2014/main" id="{2DB18C72-D206-47B1-9A3D-91DB1BF19E5C}"/>
                </a:ext>
              </a:extLst>
            </p:cNvPr>
            <p:cNvSpPr>
              <a:spLocks noChangeArrowheads="1"/>
            </p:cNvSpPr>
            <p:nvPr/>
          </p:nvSpPr>
          <p:spPr bwMode="gray">
            <a:xfrm>
              <a:off x="1377" y="1141"/>
              <a:ext cx="3591" cy="425"/>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endParaRPr lang="zh-CN" altLang="en-US" sz="3733" kern="0" dirty="0">
                <a:solidFill>
                  <a:srgbClr val="000000"/>
                </a:solidFill>
                <a:latin typeface="华文宋体" panose="02010600040101010101" pitchFamily="2" charset="-122"/>
                <a:ea typeface="华文宋体" panose="02010600040101010101" pitchFamily="2" charset="-122"/>
              </a:endParaRPr>
            </a:p>
          </p:txBody>
        </p:sp>
        <p:sp>
          <p:nvSpPr>
            <p:cNvPr id="17" name="Freeform 5">
              <a:extLst>
                <a:ext uri="{FF2B5EF4-FFF2-40B4-BE49-F238E27FC236}">
                  <a16:creationId xmlns:a16="http://schemas.microsoft.com/office/drawing/2014/main" id="{508D23CA-F00D-4B6A-84DB-68D54A52FC66}"/>
                </a:ext>
              </a:extLst>
            </p:cNvPr>
            <p:cNvSpPr>
              <a:spLocks/>
            </p:cNvSpPr>
            <p:nvPr/>
          </p:nvSpPr>
          <p:spPr bwMode="gray">
            <a:xfrm>
              <a:off x="1170" y="1132"/>
              <a:ext cx="820" cy="443"/>
            </a:xfrm>
            <a:custGeom>
              <a:avLst/>
              <a:gdLst>
                <a:gd name="T0" fmla="*/ 1 w 1334"/>
                <a:gd name="T1" fmla="*/ 0 h 491"/>
                <a:gd name="T2" fmla="*/ 0 w 1334"/>
                <a:gd name="T3" fmla="*/ 361 h 491"/>
                <a:gd name="T4" fmla="*/ 202 w 1334"/>
                <a:gd name="T5" fmla="*/ 361 h 491"/>
                <a:gd name="T6" fmla="*/ 310 w 1334"/>
                <a:gd name="T7" fmla="*/ 0 h 491"/>
                <a:gd name="T8" fmla="*/ 1 w 1334"/>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4" h="491">
                  <a:moveTo>
                    <a:pt x="2" y="0"/>
                  </a:moveTo>
                  <a:lnTo>
                    <a:pt x="0" y="491"/>
                  </a:lnTo>
                  <a:lnTo>
                    <a:pt x="872" y="491"/>
                  </a:lnTo>
                  <a:lnTo>
                    <a:pt x="1334" y="0"/>
                  </a:lnTo>
                  <a:lnTo>
                    <a:pt x="2" y="0"/>
                  </a:lnTo>
                  <a:close/>
                </a:path>
              </a:pathLst>
            </a:custGeom>
            <a:gradFill rotWithShape="1">
              <a:gsLst>
                <a:gs pos="0">
                  <a:srgbClr val="1F497D"/>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eaLnBrk="0" fontAlgn="base" hangingPunct="0">
                <a:spcBef>
                  <a:spcPct val="0"/>
                </a:spcBef>
                <a:spcAft>
                  <a:spcPct val="0"/>
                </a:spcAft>
                <a:defRPr/>
              </a:pPr>
              <a:endParaRPr lang="zh-CN" altLang="en-US" sz="3200" kern="0" dirty="0">
                <a:solidFill>
                  <a:srgbClr val="000000"/>
                </a:solidFill>
                <a:latin typeface="华文宋体" panose="02010600040101010101" pitchFamily="2" charset="-122"/>
                <a:ea typeface="华文宋体" panose="02010600040101010101" pitchFamily="2" charset="-122"/>
              </a:endParaRPr>
            </a:p>
          </p:txBody>
        </p:sp>
        <p:sp>
          <p:nvSpPr>
            <p:cNvPr id="18" name="Text Box 6">
              <a:extLst>
                <a:ext uri="{FF2B5EF4-FFF2-40B4-BE49-F238E27FC236}">
                  <a16:creationId xmlns:a16="http://schemas.microsoft.com/office/drawing/2014/main" id="{D021D552-ACCB-447D-A332-FB33695C74B1}"/>
                </a:ext>
              </a:extLst>
            </p:cNvPr>
            <p:cNvSpPr txBox="1">
              <a:spLocks noChangeArrowheads="1"/>
            </p:cNvSpPr>
            <p:nvPr/>
          </p:nvSpPr>
          <p:spPr bwMode="gray">
            <a:xfrm>
              <a:off x="1343" y="1111"/>
              <a:ext cx="443" cy="470"/>
            </a:xfrm>
            <a:prstGeom prst="rect">
              <a:avLst/>
            </a:prstGeom>
            <a:noFill/>
            <a:ln>
              <a:noFill/>
            </a:ln>
            <a:effectLst>
              <a:outerShdw dist="85194" dir="1593903" algn="ctr" rotWithShape="0">
                <a:srgbClr val="11425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r>
                <a:rPr lang="zh-CN" altLang="en-US"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rPr>
                <a:t>一</a:t>
              </a:r>
              <a:endParaRPr lang="zh-CN" altLang="zh-CN"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endParaRPr>
            </a:p>
          </p:txBody>
        </p:sp>
        <p:sp>
          <p:nvSpPr>
            <p:cNvPr id="19" name="Text Box 7">
              <a:extLst>
                <a:ext uri="{FF2B5EF4-FFF2-40B4-BE49-F238E27FC236}">
                  <a16:creationId xmlns:a16="http://schemas.microsoft.com/office/drawing/2014/main" id="{4DAC0D03-477E-4F34-A19C-BF868646FB4C}"/>
                </a:ext>
              </a:extLst>
            </p:cNvPr>
            <p:cNvSpPr txBox="1">
              <a:spLocks noChangeArrowheads="1"/>
            </p:cNvSpPr>
            <p:nvPr/>
          </p:nvSpPr>
          <p:spPr bwMode="gray">
            <a:xfrm>
              <a:off x="1990" y="1170"/>
              <a:ext cx="190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fontAlgn="base">
                <a:lnSpc>
                  <a:spcPct val="100000"/>
                </a:lnSpc>
                <a:spcBef>
                  <a:spcPct val="0"/>
                </a:spcBef>
                <a:spcAft>
                  <a:spcPct val="0"/>
                </a:spcAft>
                <a:buNone/>
                <a:defRPr/>
              </a:pPr>
              <a:r>
                <a:rPr lang="zh-CN" altLang="en-US" sz="4267" b="1" kern="0" dirty="0">
                  <a:solidFill>
                    <a:srgbClr val="000000"/>
                  </a:solidFill>
                  <a:latin typeface="华文宋体" panose="02010600040101010101" pitchFamily="2" charset="-122"/>
                  <a:ea typeface="华文宋体" panose="02010600040101010101" pitchFamily="2" charset="-122"/>
                </a:rPr>
                <a:t>管制化学品定义</a:t>
              </a:r>
              <a:endParaRPr lang="zh-CN" altLang="zh-CN" sz="4267" b="1" kern="0" dirty="0">
                <a:solidFill>
                  <a:srgbClr val="000000"/>
                </a:solidFill>
                <a:latin typeface="华文宋体" panose="02010600040101010101" pitchFamily="2" charset="-122"/>
                <a:ea typeface="华文宋体" panose="02010600040101010101" pitchFamily="2" charset="-122"/>
              </a:endParaRPr>
            </a:p>
          </p:txBody>
        </p:sp>
      </p:grpSp>
      <p:grpSp>
        <p:nvGrpSpPr>
          <p:cNvPr id="20" name="Group 3">
            <a:extLst>
              <a:ext uri="{FF2B5EF4-FFF2-40B4-BE49-F238E27FC236}">
                <a16:creationId xmlns:a16="http://schemas.microsoft.com/office/drawing/2014/main" id="{BB8FD388-4289-4B40-AEB7-E3C309DC7BD6}"/>
              </a:ext>
            </a:extLst>
          </p:cNvPr>
          <p:cNvGrpSpPr>
            <a:grpSpLocks/>
          </p:cNvGrpSpPr>
          <p:nvPr/>
        </p:nvGrpSpPr>
        <p:grpSpPr bwMode="auto">
          <a:xfrm>
            <a:off x="3313765" y="5987187"/>
            <a:ext cx="8039100" cy="994834"/>
            <a:chOff x="1170" y="1118"/>
            <a:chExt cx="3798" cy="470"/>
          </a:xfrm>
        </p:grpSpPr>
        <p:sp>
          <p:nvSpPr>
            <p:cNvPr id="21" name="Rectangle 4">
              <a:extLst>
                <a:ext uri="{FF2B5EF4-FFF2-40B4-BE49-F238E27FC236}">
                  <a16:creationId xmlns:a16="http://schemas.microsoft.com/office/drawing/2014/main" id="{0A348FF1-8458-421E-9627-C006A3D1DB13}"/>
                </a:ext>
              </a:extLst>
            </p:cNvPr>
            <p:cNvSpPr>
              <a:spLocks noChangeArrowheads="1"/>
            </p:cNvSpPr>
            <p:nvPr/>
          </p:nvSpPr>
          <p:spPr bwMode="gray">
            <a:xfrm>
              <a:off x="1377" y="1148"/>
              <a:ext cx="3591" cy="425"/>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endParaRPr lang="zh-CN" altLang="en-US" sz="3733" kern="0" dirty="0">
                <a:solidFill>
                  <a:srgbClr val="000000"/>
                </a:solidFill>
                <a:latin typeface="华文宋体" panose="02010600040101010101" pitchFamily="2" charset="-122"/>
                <a:ea typeface="华文宋体" panose="02010600040101010101" pitchFamily="2" charset="-122"/>
              </a:endParaRPr>
            </a:p>
          </p:txBody>
        </p:sp>
        <p:sp>
          <p:nvSpPr>
            <p:cNvPr id="22" name="Freeform 5">
              <a:extLst>
                <a:ext uri="{FF2B5EF4-FFF2-40B4-BE49-F238E27FC236}">
                  <a16:creationId xmlns:a16="http://schemas.microsoft.com/office/drawing/2014/main" id="{CB38BB66-BF27-4E34-BC50-0DF782F7FB56}"/>
                </a:ext>
              </a:extLst>
            </p:cNvPr>
            <p:cNvSpPr>
              <a:spLocks/>
            </p:cNvSpPr>
            <p:nvPr/>
          </p:nvSpPr>
          <p:spPr bwMode="gray">
            <a:xfrm>
              <a:off x="1170" y="1139"/>
              <a:ext cx="820" cy="443"/>
            </a:xfrm>
            <a:custGeom>
              <a:avLst/>
              <a:gdLst>
                <a:gd name="T0" fmla="*/ 1 w 1334"/>
                <a:gd name="T1" fmla="*/ 0 h 491"/>
                <a:gd name="T2" fmla="*/ 0 w 1334"/>
                <a:gd name="T3" fmla="*/ 361 h 491"/>
                <a:gd name="T4" fmla="*/ 202 w 1334"/>
                <a:gd name="T5" fmla="*/ 361 h 491"/>
                <a:gd name="T6" fmla="*/ 310 w 1334"/>
                <a:gd name="T7" fmla="*/ 0 h 491"/>
                <a:gd name="T8" fmla="*/ 1 w 1334"/>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4" h="491">
                  <a:moveTo>
                    <a:pt x="2" y="0"/>
                  </a:moveTo>
                  <a:lnTo>
                    <a:pt x="0" y="491"/>
                  </a:lnTo>
                  <a:lnTo>
                    <a:pt x="872" y="491"/>
                  </a:lnTo>
                  <a:lnTo>
                    <a:pt x="1334" y="0"/>
                  </a:lnTo>
                  <a:lnTo>
                    <a:pt x="2" y="0"/>
                  </a:lnTo>
                  <a:close/>
                </a:path>
              </a:pathLst>
            </a:custGeom>
            <a:gradFill rotWithShape="1">
              <a:gsLst>
                <a:gs pos="0">
                  <a:srgbClr val="1F497D"/>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eaLnBrk="0" fontAlgn="base" hangingPunct="0">
                <a:spcBef>
                  <a:spcPct val="0"/>
                </a:spcBef>
                <a:spcAft>
                  <a:spcPct val="0"/>
                </a:spcAft>
                <a:defRPr/>
              </a:pPr>
              <a:endParaRPr lang="zh-CN" altLang="en-US" sz="3200" kern="0" dirty="0">
                <a:solidFill>
                  <a:srgbClr val="000000"/>
                </a:solidFill>
                <a:latin typeface="华文宋体" panose="02010600040101010101" pitchFamily="2" charset="-122"/>
                <a:ea typeface="华文宋体" panose="02010600040101010101" pitchFamily="2" charset="-122"/>
              </a:endParaRPr>
            </a:p>
          </p:txBody>
        </p:sp>
        <p:sp>
          <p:nvSpPr>
            <p:cNvPr id="23" name="Text Box 6">
              <a:extLst>
                <a:ext uri="{FF2B5EF4-FFF2-40B4-BE49-F238E27FC236}">
                  <a16:creationId xmlns:a16="http://schemas.microsoft.com/office/drawing/2014/main" id="{69F3B008-FE9C-43A3-91A2-9FD51E2EAFBE}"/>
                </a:ext>
              </a:extLst>
            </p:cNvPr>
            <p:cNvSpPr txBox="1">
              <a:spLocks noChangeArrowheads="1"/>
            </p:cNvSpPr>
            <p:nvPr/>
          </p:nvSpPr>
          <p:spPr bwMode="gray">
            <a:xfrm>
              <a:off x="1343" y="1118"/>
              <a:ext cx="443" cy="470"/>
            </a:xfrm>
            <a:prstGeom prst="rect">
              <a:avLst/>
            </a:prstGeom>
            <a:noFill/>
            <a:ln>
              <a:noFill/>
            </a:ln>
            <a:effectLst>
              <a:outerShdw dist="85194" dir="1593903" algn="ctr" rotWithShape="0">
                <a:srgbClr val="11425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r>
                <a:rPr lang="zh-CN" altLang="en-US"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rPr>
                <a:t>四</a:t>
              </a:r>
              <a:endParaRPr lang="zh-CN" altLang="zh-CN"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endParaRPr>
            </a:p>
          </p:txBody>
        </p:sp>
        <p:sp>
          <p:nvSpPr>
            <p:cNvPr id="24" name="Text Box 7">
              <a:extLst>
                <a:ext uri="{FF2B5EF4-FFF2-40B4-BE49-F238E27FC236}">
                  <a16:creationId xmlns:a16="http://schemas.microsoft.com/office/drawing/2014/main" id="{12573597-78B8-4CB5-8E2E-520579319C5F}"/>
                </a:ext>
              </a:extLst>
            </p:cNvPr>
            <p:cNvSpPr txBox="1">
              <a:spLocks noChangeArrowheads="1"/>
            </p:cNvSpPr>
            <p:nvPr/>
          </p:nvSpPr>
          <p:spPr bwMode="gray">
            <a:xfrm>
              <a:off x="1990" y="1177"/>
              <a:ext cx="241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fontAlgn="base">
                <a:lnSpc>
                  <a:spcPct val="100000"/>
                </a:lnSpc>
                <a:spcBef>
                  <a:spcPct val="0"/>
                </a:spcBef>
                <a:spcAft>
                  <a:spcPct val="0"/>
                </a:spcAft>
                <a:buNone/>
                <a:defRPr/>
              </a:pPr>
              <a:r>
                <a:rPr lang="zh-CN" altLang="en-US" sz="4267" b="1" kern="0" dirty="0">
                  <a:solidFill>
                    <a:srgbClr val="000000"/>
                  </a:solidFill>
                  <a:latin typeface="华文宋体" panose="02010600040101010101" pitchFamily="2" charset="-122"/>
                  <a:ea typeface="华文宋体" panose="02010600040101010101" pitchFamily="2" charset="-122"/>
                </a:rPr>
                <a:t>废弃管制化学品处置</a:t>
              </a:r>
              <a:endParaRPr lang="zh-CN" altLang="zh-CN" sz="4267" b="1" kern="0" dirty="0">
                <a:solidFill>
                  <a:srgbClr val="000000"/>
                </a:solidFill>
                <a:latin typeface="华文宋体" panose="02010600040101010101" pitchFamily="2" charset="-122"/>
                <a:ea typeface="华文宋体" panose="02010600040101010101" pitchFamily="2" charset="-122"/>
              </a:endParaRPr>
            </a:p>
          </p:txBody>
        </p:sp>
      </p:grpSp>
      <p:grpSp>
        <p:nvGrpSpPr>
          <p:cNvPr id="25" name="Group 3">
            <a:extLst>
              <a:ext uri="{FF2B5EF4-FFF2-40B4-BE49-F238E27FC236}">
                <a16:creationId xmlns:a16="http://schemas.microsoft.com/office/drawing/2014/main" id="{2A48FC4E-12FE-447C-B715-11361285B5C2}"/>
              </a:ext>
            </a:extLst>
          </p:cNvPr>
          <p:cNvGrpSpPr>
            <a:grpSpLocks/>
          </p:cNvGrpSpPr>
          <p:nvPr/>
        </p:nvGrpSpPr>
        <p:grpSpPr bwMode="auto">
          <a:xfrm>
            <a:off x="3313765" y="7641590"/>
            <a:ext cx="8039100" cy="994834"/>
            <a:chOff x="1170" y="1118"/>
            <a:chExt cx="3798" cy="470"/>
          </a:xfrm>
        </p:grpSpPr>
        <p:sp>
          <p:nvSpPr>
            <p:cNvPr id="26" name="Rectangle 4">
              <a:extLst>
                <a:ext uri="{FF2B5EF4-FFF2-40B4-BE49-F238E27FC236}">
                  <a16:creationId xmlns:a16="http://schemas.microsoft.com/office/drawing/2014/main" id="{7BF7B1C3-B3A7-4BF7-910C-A1DA573749C9}"/>
                </a:ext>
              </a:extLst>
            </p:cNvPr>
            <p:cNvSpPr>
              <a:spLocks noChangeArrowheads="1"/>
            </p:cNvSpPr>
            <p:nvPr/>
          </p:nvSpPr>
          <p:spPr bwMode="gray">
            <a:xfrm>
              <a:off x="1377" y="1148"/>
              <a:ext cx="3591" cy="425"/>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endParaRPr lang="zh-CN" altLang="en-US" sz="3733" kern="0" dirty="0">
                <a:solidFill>
                  <a:srgbClr val="000000"/>
                </a:solidFill>
                <a:latin typeface="华文宋体" panose="02010600040101010101" pitchFamily="2" charset="-122"/>
                <a:ea typeface="华文宋体" panose="02010600040101010101" pitchFamily="2" charset="-122"/>
              </a:endParaRPr>
            </a:p>
          </p:txBody>
        </p:sp>
        <p:sp>
          <p:nvSpPr>
            <p:cNvPr id="27" name="Freeform 5">
              <a:extLst>
                <a:ext uri="{FF2B5EF4-FFF2-40B4-BE49-F238E27FC236}">
                  <a16:creationId xmlns:a16="http://schemas.microsoft.com/office/drawing/2014/main" id="{AE077900-3D04-43A8-9062-140E09F7929A}"/>
                </a:ext>
              </a:extLst>
            </p:cNvPr>
            <p:cNvSpPr>
              <a:spLocks/>
            </p:cNvSpPr>
            <p:nvPr/>
          </p:nvSpPr>
          <p:spPr bwMode="gray">
            <a:xfrm>
              <a:off x="1170" y="1139"/>
              <a:ext cx="820" cy="443"/>
            </a:xfrm>
            <a:custGeom>
              <a:avLst/>
              <a:gdLst>
                <a:gd name="T0" fmla="*/ 1 w 1334"/>
                <a:gd name="T1" fmla="*/ 0 h 491"/>
                <a:gd name="T2" fmla="*/ 0 w 1334"/>
                <a:gd name="T3" fmla="*/ 361 h 491"/>
                <a:gd name="T4" fmla="*/ 202 w 1334"/>
                <a:gd name="T5" fmla="*/ 361 h 491"/>
                <a:gd name="T6" fmla="*/ 310 w 1334"/>
                <a:gd name="T7" fmla="*/ 0 h 491"/>
                <a:gd name="T8" fmla="*/ 1 w 1334"/>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4" h="491">
                  <a:moveTo>
                    <a:pt x="2" y="0"/>
                  </a:moveTo>
                  <a:lnTo>
                    <a:pt x="0" y="491"/>
                  </a:lnTo>
                  <a:lnTo>
                    <a:pt x="872" y="491"/>
                  </a:lnTo>
                  <a:lnTo>
                    <a:pt x="1334" y="0"/>
                  </a:lnTo>
                  <a:lnTo>
                    <a:pt x="2" y="0"/>
                  </a:lnTo>
                  <a:close/>
                </a:path>
              </a:pathLst>
            </a:custGeom>
            <a:gradFill rotWithShape="1">
              <a:gsLst>
                <a:gs pos="0">
                  <a:srgbClr val="1F497D"/>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eaLnBrk="0" fontAlgn="base" hangingPunct="0">
                <a:spcBef>
                  <a:spcPct val="0"/>
                </a:spcBef>
                <a:spcAft>
                  <a:spcPct val="0"/>
                </a:spcAft>
                <a:defRPr/>
              </a:pPr>
              <a:endParaRPr lang="zh-CN" altLang="en-US" sz="3200" kern="0" dirty="0">
                <a:solidFill>
                  <a:srgbClr val="000000"/>
                </a:solidFill>
                <a:latin typeface="华文宋体" panose="02010600040101010101" pitchFamily="2" charset="-122"/>
                <a:ea typeface="华文宋体" panose="02010600040101010101" pitchFamily="2" charset="-122"/>
              </a:endParaRPr>
            </a:p>
          </p:txBody>
        </p:sp>
        <p:sp>
          <p:nvSpPr>
            <p:cNvPr id="28" name="Text Box 6">
              <a:extLst>
                <a:ext uri="{FF2B5EF4-FFF2-40B4-BE49-F238E27FC236}">
                  <a16:creationId xmlns:a16="http://schemas.microsoft.com/office/drawing/2014/main" id="{529D30E9-F1EB-4714-A804-351C8E889793}"/>
                </a:ext>
              </a:extLst>
            </p:cNvPr>
            <p:cNvSpPr txBox="1">
              <a:spLocks noChangeArrowheads="1"/>
            </p:cNvSpPr>
            <p:nvPr/>
          </p:nvSpPr>
          <p:spPr bwMode="gray">
            <a:xfrm>
              <a:off x="1317" y="1118"/>
              <a:ext cx="443" cy="470"/>
            </a:xfrm>
            <a:prstGeom prst="rect">
              <a:avLst/>
            </a:prstGeom>
            <a:noFill/>
            <a:ln>
              <a:noFill/>
            </a:ln>
            <a:effectLst>
              <a:outerShdw dist="85194" dir="1593903" algn="ctr" rotWithShape="0">
                <a:srgbClr val="11425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r>
                <a:rPr lang="zh-CN" altLang="en-US"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rPr>
                <a:t>五</a:t>
              </a:r>
              <a:endParaRPr lang="zh-CN" altLang="zh-CN"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endParaRPr>
            </a:p>
          </p:txBody>
        </p:sp>
        <p:sp>
          <p:nvSpPr>
            <p:cNvPr id="29" name="Text Box 7">
              <a:extLst>
                <a:ext uri="{FF2B5EF4-FFF2-40B4-BE49-F238E27FC236}">
                  <a16:creationId xmlns:a16="http://schemas.microsoft.com/office/drawing/2014/main" id="{8B89617A-590F-4B2F-AEAD-1B2B653442DE}"/>
                </a:ext>
              </a:extLst>
            </p:cNvPr>
            <p:cNvSpPr txBox="1">
              <a:spLocks noChangeArrowheads="1"/>
            </p:cNvSpPr>
            <p:nvPr/>
          </p:nvSpPr>
          <p:spPr bwMode="gray">
            <a:xfrm>
              <a:off x="2030" y="1177"/>
              <a:ext cx="241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fontAlgn="base">
                <a:lnSpc>
                  <a:spcPct val="100000"/>
                </a:lnSpc>
                <a:spcBef>
                  <a:spcPct val="0"/>
                </a:spcBef>
                <a:spcAft>
                  <a:spcPct val="0"/>
                </a:spcAft>
                <a:buNone/>
                <a:defRPr/>
              </a:pPr>
              <a:r>
                <a:rPr lang="zh-CN" altLang="en-US" sz="4267" b="1" kern="0" dirty="0">
                  <a:solidFill>
                    <a:srgbClr val="000000"/>
                  </a:solidFill>
                  <a:latin typeface="华文宋体" panose="02010600040101010101" pitchFamily="2" charset="-122"/>
                  <a:ea typeface="华文宋体" panose="02010600040101010101" pitchFamily="2" charset="-122"/>
                </a:rPr>
                <a:t>如何领取管制化学品</a:t>
              </a:r>
              <a:endParaRPr lang="zh-CN" altLang="zh-CN" sz="4267" b="1" kern="0" dirty="0">
                <a:solidFill>
                  <a:srgbClr val="000000"/>
                </a:solidFill>
                <a:latin typeface="华文宋体" panose="02010600040101010101" pitchFamily="2" charset="-122"/>
                <a:ea typeface="华文宋体" panose="02010600040101010101" pitchFamily="2" charset="-122"/>
              </a:endParaRPr>
            </a:p>
          </p:txBody>
        </p:sp>
      </p:grpSp>
      <p:sp>
        <p:nvSpPr>
          <p:cNvPr id="30" name="矩形 29">
            <a:extLst>
              <a:ext uri="{FF2B5EF4-FFF2-40B4-BE49-F238E27FC236}">
                <a16:creationId xmlns:a16="http://schemas.microsoft.com/office/drawing/2014/main" id="{56335C23-24EC-40D6-A5EB-C5C0001AD900}"/>
              </a:ext>
            </a:extLst>
          </p:cNvPr>
          <p:cNvSpPr/>
          <p:nvPr/>
        </p:nvSpPr>
        <p:spPr>
          <a:xfrm>
            <a:off x="0" y="11223265"/>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3845269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2B6AEB2-AD07-4A70-AB03-187CA02A42D5}"/>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t="28959" b="16264"/>
          <a:stretch/>
        </p:blipFill>
        <p:spPr>
          <a:xfrm>
            <a:off x="0" y="1524001"/>
            <a:ext cx="16256000" cy="4748956"/>
          </a:xfrm>
          <a:prstGeom prst="rect">
            <a:avLst/>
          </a:prstGeom>
        </p:spPr>
      </p:pic>
      <p:sp>
        <p:nvSpPr>
          <p:cNvPr id="2" name="椭圆 1"/>
          <p:cNvSpPr/>
          <p:nvPr/>
        </p:nvSpPr>
        <p:spPr>
          <a:xfrm>
            <a:off x="1311243" y="3599723"/>
            <a:ext cx="4800000" cy="4800000"/>
          </a:xfrm>
          <a:prstGeom prst="ellipse">
            <a:avLst/>
          </a:prstGeom>
          <a:solidFill>
            <a:srgbClr val="5DB3B0"/>
          </a:solidFill>
          <a:ln w="76200">
            <a:solidFill>
              <a:srgbClr val="479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3" name="矩形 2"/>
          <p:cNvSpPr/>
          <p:nvPr/>
        </p:nvSpPr>
        <p:spPr>
          <a:xfrm>
            <a:off x="2049568" y="5117430"/>
            <a:ext cx="3323346" cy="1733680"/>
          </a:xfrm>
          <a:prstGeom prst="rect">
            <a:avLst/>
          </a:prstGeom>
        </p:spPr>
        <p:txBody>
          <a:bodyPr wrap="none">
            <a:spAutoFit/>
          </a:bodyPr>
          <a:lstStyle/>
          <a:p>
            <a:pPr algn="ctr"/>
            <a:r>
              <a:rPr lang="zh-CN" altLang="en-US" sz="10666" dirty="0">
                <a:solidFill>
                  <a:schemeClr val="bg1"/>
                </a:solidFill>
                <a:latin typeface="微软雅黑" panose="020B0503020204020204" pitchFamily="34" charset="-122"/>
                <a:ea typeface="微软雅黑" panose="020B0503020204020204" pitchFamily="34" charset="-122"/>
              </a:rPr>
              <a:t>谢 谢</a:t>
            </a:r>
          </a:p>
        </p:txBody>
      </p:sp>
      <p:pic>
        <p:nvPicPr>
          <p:cNvPr id="4" name="图片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7551936" y="7044132"/>
            <a:ext cx="960000" cy="960000"/>
          </a:xfrm>
          <a:prstGeom prst="ellipse">
            <a:avLst/>
          </a:prstGeom>
          <a:solidFill>
            <a:srgbClr val="479796"/>
          </a:solidFill>
        </p:spPr>
      </p:pic>
      <p:pic>
        <p:nvPicPr>
          <p:cNvPr id="6" name="图片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backgroundMark x1="48828" y1="39063" x2="48828" y2="39063"/>
                      </a14:backgroundRemoval>
                    </a14:imgEffect>
                  </a14:imgLayer>
                </a14:imgProps>
              </a:ext>
              <a:ext uri="{28A0092B-C50C-407E-A947-70E740481C1C}">
                <a14:useLocalDpi xmlns:a14="http://schemas.microsoft.com/office/drawing/2010/main" val="0"/>
              </a:ext>
            </a:extLst>
          </a:blip>
          <a:srcRect/>
          <a:stretch/>
        </p:blipFill>
        <p:spPr>
          <a:xfrm>
            <a:off x="7551936" y="9103600"/>
            <a:ext cx="960000" cy="960000"/>
          </a:xfrm>
          <a:prstGeom prst="ellipse">
            <a:avLst/>
          </a:prstGeom>
          <a:solidFill>
            <a:srgbClr val="479796"/>
          </a:solidFill>
        </p:spPr>
      </p:pic>
      <p:sp>
        <p:nvSpPr>
          <p:cNvPr id="9" name="文本框 8"/>
          <p:cNvSpPr txBox="1"/>
          <p:nvPr/>
        </p:nvSpPr>
        <p:spPr>
          <a:xfrm>
            <a:off x="8704064" y="6898544"/>
            <a:ext cx="7104789" cy="1251176"/>
          </a:xfrm>
          <a:prstGeom prst="rect">
            <a:avLst/>
          </a:prstGeom>
          <a:noFill/>
        </p:spPr>
        <p:txBody>
          <a:bodyPr wrap="square" rtlCol="0">
            <a:spAutoFit/>
          </a:bodyPr>
          <a:lstStyle/>
          <a:p>
            <a:pPr>
              <a:lnSpc>
                <a:spcPct val="150000"/>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易制毒：杨岚（</a:t>
            </a: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rPr>
              <a:t>15629391779</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易制爆：李成朋（</a:t>
            </a: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rPr>
              <a:t>18286065090</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12" name="文本框 11"/>
          <p:cNvSpPr txBox="1"/>
          <p:nvPr/>
        </p:nvSpPr>
        <p:spPr>
          <a:xfrm>
            <a:off x="8704064" y="9265852"/>
            <a:ext cx="7551936" cy="635495"/>
          </a:xfrm>
          <a:prstGeom prst="rect">
            <a:avLst/>
          </a:prstGeom>
          <a:noFill/>
        </p:spPr>
        <p:txBody>
          <a:bodyPr wrap="square" rtlCol="0">
            <a:spAutoFit/>
          </a:bodyPr>
          <a:lstStyle/>
          <a:p>
            <a:pPr>
              <a:lnSpc>
                <a:spcPct val="150000"/>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崇义楼</a:t>
            </a: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rPr>
              <a:t>223</a:t>
            </a:r>
            <a:endPar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476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14">
            <a:extLst>
              <a:ext uri="{FF2B5EF4-FFF2-40B4-BE49-F238E27FC236}">
                <a16:creationId xmlns:a16="http://schemas.microsoft.com/office/drawing/2014/main" id="{35D47371-0194-4F2A-B408-4236312D8A86}"/>
              </a:ext>
            </a:extLst>
          </p:cNvPr>
          <p:cNvSpPr txBox="1"/>
          <p:nvPr/>
        </p:nvSpPr>
        <p:spPr>
          <a:xfrm>
            <a:off x="1215232" y="1945649"/>
            <a:ext cx="13249472" cy="748988"/>
          </a:xfrm>
          <a:prstGeom prst="rect">
            <a:avLst/>
          </a:prstGeom>
          <a:noFill/>
        </p:spPr>
        <p:txBody>
          <a:bodyPr wrap="square" rtlCol="0">
            <a:spAutoFit/>
          </a:bodyPr>
          <a:lstStyle/>
          <a:p>
            <a:r>
              <a:rPr lang="en-US" altLang="zh-CN" sz="4267" b="1" dirty="0">
                <a:latin typeface="微软雅黑" panose="020B0503020204020204" pitchFamily="34" charset="-122"/>
                <a:ea typeface="微软雅黑" panose="020B0503020204020204" pitchFamily="34" charset="-122"/>
              </a:rPr>
              <a:t>1</a:t>
            </a:r>
            <a:r>
              <a:rPr lang="zh-CN" altLang="en-US" sz="4267" b="1" dirty="0">
                <a:latin typeface="微软雅黑" panose="020B0503020204020204" pitchFamily="34" charset="-122"/>
                <a:ea typeface="微软雅黑" panose="020B0503020204020204" pitchFamily="34" charset="-122"/>
              </a:rPr>
              <a:t>、易制毒化学品的定义</a:t>
            </a:r>
            <a:endParaRPr lang="zh-CN" altLang="en-US" sz="6400" b="1"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CAB5D932-93CD-4E97-853C-D38E1EC2C6DE}"/>
              </a:ext>
            </a:extLst>
          </p:cNvPr>
          <p:cNvSpPr txBox="1"/>
          <p:nvPr/>
        </p:nvSpPr>
        <p:spPr>
          <a:xfrm>
            <a:off x="2020973" y="3133336"/>
            <a:ext cx="12214053" cy="666786"/>
          </a:xfrm>
          <a:prstGeom prst="rect">
            <a:avLst/>
          </a:prstGeom>
          <a:noFill/>
        </p:spPr>
        <p:txBody>
          <a:bodyPr wrap="square" rtlCol="0">
            <a:spAutoFit/>
          </a:bodyPr>
          <a:lstStyle/>
          <a:p>
            <a:r>
              <a:rPr lang="zh-CN" altLang="en-US" sz="3733" b="1" dirty="0">
                <a:ln w="0"/>
                <a:solidFill>
                  <a:srgbClr val="FF0000"/>
                </a:solidFill>
                <a:latin typeface="微软雅黑" panose="020B0503020204020204" pitchFamily="34" charset="-122"/>
                <a:ea typeface="微软雅黑" panose="020B0503020204020204" pitchFamily="34" charset="-122"/>
              </a:rPr>
              <a:t>易制毒化学品是什么？为什么要进行管制</a:t>
            </a:r>
            <a:r>
              <a:rPr lang="zh-CN" altLang="en-US" sz="3733" b="1" dirty="0">
                <a:ln w="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17" name="文本框 16">
            <a:extLst>
              <a:ext uri="{FF2B5EF4-FFF2-40B4-BE49-F238E27FC236}">
                <a16:creationId xmlns:a16="http://schemas.microsoft.com/office/drawing/2014/main" id="{A66835F7-E2C0-4587-8B57-FC61963FC8A2}"/>
              </a:ext>
            </a:extLst>
          </p:cNvPr>
          <p:cNvSpPr txBox="1"/>
          <p:nvPr/>
        </p:nvSpPr>
        <p:spPr>
          <a:xfrm>
            <a:off x="1215232" y="3800122"/>
            <a:ext cx="13825536" cy="4768485"/>
          </a:xfrm>
          <a:prstGeom prst="rect">
            <a:avLst/>
          </a:prstGeom>
          <a:noFill/>
        </p:spPr>
        <p:txBody>
          <a:bodyPr wrap="square" rtlCol="0">
            <a:spAutoFit/>
          </a:bodyPr>
          <a:lstStyle/>
          <a:p>
            <a:pPr>
              <a:lnSpc>
                <a:spcPts val="5333"/>
              </a:lnSpc>
            </a:pPr>
            <a:r>
              <a:rPr lang="zh-CN" altLang="en-US" sz="4267"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667" b="1" dirty="0">
                <a:solidFill>
                  <a:schemeClr val="tx1">
                    <a:lumMod val="75000"/>
                    <a:lumOff val="25000"/>
                  </a:schemeClr>
                </a:solidFill>
                <a:latin typeface="微软雅黑" panose="020B0503020204020204" pitchFamily="34" charset="-122"/>
                <a:ea typeface="微软雅黑" panose="020B0503020204020204" pitchFamily="34" charset="-122"/>
              </a:rPr>
              <a:t>易制毒化学品</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是指用于非法生产、制造或合成毒品的原料、配剂等化学物品，包括用以制造毒品的原料前体、试剂、溶剂及稀释剂、添加剂等。</a:t>
            </a:r>
            <a:endPar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5333"/>
              </a:lnSpc>
            </a:pP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易制毒化学品本身并不是毒品。但其具有双重性，其既是一般医药、化工的工业原料，又是生产、制造或合成毒品的必不可少的化学品。</a:t>
            </a:r>
            <a:endPar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5333"/>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      按照中华人民共和国国务院于</a:t>
            </a: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rPr>
              <a:t>18</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日修订的</a:t>
            </a:r>
            <a:r>
              <a:rPr lang="en-US" altLang="zh-CN" sz="2667" b="1" dirty="0">
                <a:solidFill>
                  <a:srgbClr val="479796"/>
                </a:solidFill>
                <a:latin typeface="微软雅黑" panose="020B0503020204020204" pitchFamily="34" charset="-122"/>
                <a:ea typeface="微软雅黑" panose="020B0503020204020204" pitchFamily="34" charset="-122"/>
              </a:rPr>
              <a:t>《</a:t>
            </a:r>
            <a:r>
              <a:rPr lang="zh-CN" altLang="en-US" sz="2667" b="1" dirty="0">
                <a:solidFill>
                  <a:srgbClr val="479796"/>
                </a:solidFill>
                <a:latin typeface="微软雅黑" panose="020B0503020204020204" pitchFamily="34" charset="-122"/>
                <a:ea typeface="微软雅黑" panose="020B0503020204020204" pitchFamily="34" charset="-122"/>
              </a:rPr>
              <a:t>易制毒化学品管理条例</a:t>
            </a:r>
            <a:r>
              <a:rPr lang="en-US" altLang="zh-CN" sz="2667" b="1" dirty="0">
                <a:solidFill>
                  <a:srgbClr val="479796"/>
                </a:solidFill>
                <a:latin typeface="微软雅黑" panose="020B0503020204020204" pitchFamily="34" charset="-122"/>
                <a:ea typeface="微软雅黑" panose="020B0503020204020204" pitchFamily="34" charset="-122"/>
              </a:rPr>
              <a:t>》</a:t>
            </a:r>
            <a:r>
              <a:rPr lang="zh-CN" altLang="en-US" sz="2667" b="1" dirty="0">
                <a:solidFill>
                  <a:srgbClr val="479796"/>
                </a:solidFill>
                <a:latin typeface="微软雅黑" panose="020B0503020204020204" pitchFamily="34" charset="-122"/>
                <a:ea typeface="微软雅黑" panose="020B0503020204020204" pitchFamily="34" charset="-122"/>
              </a:rPr>
              <a:t>（</a:t>
            </a:r>
            <a:r>
              <a:rPr lang="en-US" altLang="zh-CN" sz="2667" b="1" dirty="0">
                <a:solidFill>
                  <a:srgbClr val="479796"/>
                </a:solidFill>
                <a:latin typeface="微软雅黑" panose="020B0503020204020204" pitchFamily="34" charset="-122"/>
                <a:ea typeface="微软雅黑" panose="020B0503020204020204" pitchFamily="34" charset="-122"/>
              </a:rPr>
              <a:t>国务院令第703号</a:t>
            </a:r>
            <a:r>
              <a:rPr lang="zh-CN" altLang="en-US" sz="2667" b="1" dirty="0">
                <a:solidFill>
                  <a:srgbClr val="479796"/>
                </a:solidFill>
                <a:latin typeface="微软雅黑" panose="020B0503020204020204" pitchFamily="34" charset="-122"/>
                <a:ea typeface="微软雅黑" panose="020B0503020204020204" pitchFamily="34" charset="-122"/>
              </a:rPr>
              <a:t>）</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规定，我国共列管了三类</a:t>
            </a:r>
            <a:r>
              <a:rPr lang="en-US" altLang="zh-CN" sz="2667" b="1" dirty="0">
                <a:solidFill>
                  <a:srgbClr val="479796"/>
                </a:solidFill>
                <a:latin typeface="微软雅黑" panose="020B0503020204020204" pitchFamily="34" charset="-122"/>
                <a:ea typeface="微软雅黑" panose="020B0503020204020204" pitchFamily="34" charset="-122"/>
              </a:rPr>
              <a:t>23</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个品种，</a:t>
            </a:r>
            <a:r>
              <a:rPr lang="zh-CN" altLang="en-US" sz="2667" dirty="0">
                <a:solidFill>
                  <a:srgbClr val="C00000"/>
                </a:solidFill>
                <a:latin typeface="微软雅黑" panose="020B0503020204020204" pitchFamily="34" charset="-122"/>
                <a:ea typeface="微软雅黑" panose="020B0503020204020204" pitchFamily="34" charset="-122"/>
              </a:rPr>
              <a:t>第一类</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是可以用于制毒的主要原料，</a:t>
            </a:r>
            <a:r>
              <a:rPr lang="zh-CN" altLang="en-US" sz="2667" dirty="0">
                <a:solidFill>
                  <a:schemeClr val="tx2">
                    <a:lumMod val="60000"/>
                    <a:lumOff val="40000"/>
                  </a:schemeClr>
                </a:solidFill>
                <a:latin typeface="微软雅黑" panose="020B0503020204020204" pitchFamily="34" charset="-122"/>
                <a:ea typeface="微软雅黑" panose="020B0503020204020204" pitchFamily="34" charset="-122"/>
              </a:rPr>
              <a:t>第二类</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667" dirty="0">
                <a:solidFill>
                  <a:srgbClr val="00B050"/>
                </a:solidFill>
                <a:latin typeface="微软雅黑" panose="020B0503020204020204" pitchFamily="34" charset="-122"/>
                <a:ea typeface="微软雅黑" panose="020B0503020204020204" pitchFamily="34" charset="-122"/>
              </a:rPr>
              <a:t>第三类</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是可以用于制毒的化学配剂。</a:t>
            </a:r>
            <a:endParaRPr lang="zh-CN" altLang="en-US" sz="3733" dirty="0">
              <a:solidFill>
                <a:schemeClr val="tx1">
                  <a:lumMod val="75000"/>
                  <a:lumOff val="25000"/>
                </a:schemeClr>
              </a:solidFill>
            </a:endParaRPr>
          </a:p>
        </p:txBody>
      </p:sp>
      <p:grpSp>
        <p:nvGrpSpPr>
          <p:cNvPr id="8" name="Group 3">
            <a:extLst>
              <a:ext uri="{FF2B5EF4-FFF2-40B4-BE49-F238E27FC236}">
                <a16:creationId xmlns:a16="http://schemas.microsoft.com/office/drawing/2014/main" id="{083F3D9D-3EE2-461D-AECA-4AF11634B39A}"/>
              </a:ext>
            </a:extLst>
          </p:cNvPr>
          <p:cNvGrpSpPr>
            <a:grpSpLocks/>
          </p:cNvGrpSpPr>
          <p:nvPr/>
        </p:nvGrpSpPr>
        <p:grpSpPr bwMode="auto">
          <a:xfrm>
            <a:off x="725311" y="416893"/>
            <a:ext cx="8039100" cy="994832"/>
            <a:chOff x="1170" y="1111"/>
            <a:chExt cx="3798" cy="470"/>
          </a:xfrm>
        </p:grpSpPr>
        <p:sp>
          <p:nvSpPr>
            <p:cNvPr id="9" name="Rectangle 4">
              <a:extLst>
                <a:ext uri="{FF2B5EF4-FFF2-40B4-BE49-F238E27FC236}">
                  <a16:creationId xmlns:a16="http://schemas.microsoft.com/office/drawing/2014/main" id="{436C6B33-1327-436C-BDD4-B6F574E15CC2}"/>
                </a:ext>
              </a:extLst>
            </p:cNvPr>
            <p:cNvSpPr>
              <a:spLocks noChangeArrowheads="1"/>
            </p:cNvSpPr>
            <p:nvPr/>
          </p:nvSpPr>
          <p:spPr bwMode="gray">
            <a:xfrm>
              <a:off x="1377" y="1141"/>
              <a:ext cx="3591" cy="425"/>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endParaRPr lang="zh-CN" altLang="en-US" sz="3733" kern="0" dirty="0">
                <a:solidFill>
                  <a:srgbClr val="000000"/>
                </a:solidFill>
                <a:latin typeface="华文宋体" panose="02010600040101010101" pitchFamily="2" charset="-122"/>
                <a:ea typeface="华文宋体" panose="02010600040101010101" pitchFamily="2" charset="-122"/>
              </a:endParaRPr>
            </a:p>
          </p:txBody>
        </p:sp>
        <p:sp>
          <p:nvSpPr>
            <p:cNvPr id="10" name="Freeform 5">
              <a:extLst>
                <a:ext uri="{FF2B5EF4-FFF2-40B4-BE49-F238E27FC236}">
                  <a16:creationId xmlns:a16="http://schemas.microsoft.com/office/drawing/2014/main" id="{01642247-B31E-4CF3-8795-F6E5D6690AB2}"/>
                </a:ext>
              </a:extLst>
            </p:cNvPr>
            <p:cNvSpPr>
              <a:spLocks/>
            </p:cNvSpPr>
            <p:nvPr/>
          </p:nvSpPr>
          <p:spPr bwMode="gray">
            <a:xfrm>
              <a:off x="1170" y="1132"/>
              <a:ext cx="820" cy="443"/>
            </a:xfrm>
            <a:custGeom>
              <a:avLst/>
              <a:gdLst>
                <a:gd name="T0" fmla="*/ 1 w 1334"/>
                <a:gd name="T1" fmla="*/ 0 h 491"/>
                <a:gd name="T2" fmla="*/ 0 w 1334"/>
                <a:gd name="T3" fmla="*/ 361 h 491"/>
                <a:gd name="T4" fmla="*/ 202 w 1334"/>
                <a:gd name="T5" fmla="*/ 361 h 491"/>
                <a:gd name="T6" fmla="*/ 310 w 1334"/>
                <a:gd name="T7" fmla="*/ 0 h 491"/>
                <a:gd name="T8" fmla="*/ 1 w 1334"/>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4" h="491">
                  <a:moveTo>
                    <a:pt x="2" y="0"/>
                  </a:moveTo>
                  <a:lnTo>
                    <a:pt x="0" y="491"/>
                  </a:lnTo>
                  <a:lnTo>
                    <a:pt x="872" y="491"/>
                  </a:lnTo>
                  <a:lnTo>
                    <a:pt x="1334" y="0"/>
                  </a:lnTo>
                  <a:lnTo>
                    <a:pt x="2" y="0"/>
                  </a:lnTo>
                  <a:close/>
                </a:path>
              </a:pathLst>
            </a:custGeom>
            <a:gradFill rotWithShape="1">
              <a:gsLst>
                <a:gs pos="0">
                  <a:srgbClr val="1F497D"/>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eaLnBrk="0" fontAlgn="base" hangingPunct="0">
                <a:spcBef>
                  <a:spcPct val="0"/>
                </a:spcBef>
                <a:spcAft>
                  <a:spcPct val="0"/>
                </a:spcAft>
                <a:defRPr/>
              </a:pPr>
              <a:endParaRPr lang="zh-CN" altLang="en-US" sz="3200" kern="0" dirty="0">
                <a:solidFill>
                  <a:srgbClr val="000000"/>
                </a:solidFill>
                <a:latin typeface="华文宋体" panose="02010600040101010101" pitchFamily="2" charset="-122"/>
                <a:ea typeface="华文宋体" panose="02010600040101010101" pitchFamily="2" charset="-122"/>
              </a:endParaRPr>
            </a:p>
          </p:txBody>
        </p:sp>
        <p:sp>
          <p:nvSpPr>
            <p:cNvPr id="11" name="Text Box 6">
              <a:extLst>
                <a:ext uri="{FF2B5EF4-FFF2-40B4-BE49-F238E27FC236}">
                  <a16:creationId xmlns:a16="http://schemas.microsoft.com/office/drawing/2014/main" id="{C9BBB56B-43B6-4F86-91E3-9610B7E77763}"/>
                </a:ext>
              </a:extLst>
            </p:cNvPr>
            <p:cNvSpPr txBox="1">
              <a:spLocks noChangeArrowheads="1"/>
            </p:cNvSpPr>
            <p:nvPr/>
          </p:nvSpPr>
          <p:spPr bwMode="gray">
            <a:xfrm>
              <a:off x="1343" y="1111"/>
              <a:ext cx="443" cy="470"/>
            </a:xfrm>
            <a:prstGeom prst="rect">
              <a:avLst/>
            </a:prstGeom>
            <a:noFill/>
            <a:ln>
              <a:noFill/>
            </a:ln>
            <a:effectLst>
              <a:outerShdw dist="85194" dir="1593903" algn="ctr" rotWithShape="0">
                <a:srgbClr val="11425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r>
                <a:rPr lang="zh-CN" altLang="en-US"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rPr>
                <a:t>一</a:t>
              </a:r>
              <a:endParaRPr lang="zh-CN" altLang="zh-CN"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endParaRPr>
            </a:p>
          </p:txBody>
        </p:sp>
        <p:sp>
          <p:nvSpPr>
            <p:cNvPr id="12" name="Text Box 7">
              <a:extLst>
                <a:ext uri="{FF2B5EF4-FFF2-40B4-BE49-F238E27FC236}">
                  <a16:creationId xmlns:a16="http://schemas.microsoft.com/office/drawing/2014/main" id="{023BD2A9-691C-4A87-9D72-7698FCA79167}"/>
                </a:ext>
              </a:extLst>
            </p:cNvPr>
            <p:cNvSpPr txBox="1">
              <a:spLocks noChangeArrowheads="1"/>
            </p:cNvSpPr>
            <p:nvPr/>
          </p:nvSpPr>
          <p:spPr bwMode="gray">
            <a:xfrm>
              <a:off x="1990" y="1170"/>
              <a:ext cx="190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fontAlgn="base">
                <a:lnSpc>
                  <a:spcPct val="100000"/>
                </a:lnSpc>
                <a:spcBef>
                  <a:spcPct val="0"/>
                </a:spcBef>
                <a:spcAft>
                  <a:spcPct val="0"/>
                </a:spcAft>
                <a:buNone/>
                <a:defRPr/>
              </a:pPr>
              <a:r>
                <a:rPr lang="zh-CN" altLang="en-US" sz="4267" b="1" kern="0" dirty="0">
                  <a:solidFill>
                    <a:srgbClr val="000000"/>
                  </a:solidFill>
                  <a:latin typeface="华文宋体" panose="02010600040101010101" pitchFamily="2" charset="-122"/>
                  <a:ea typeface="华文宋体" panose="02010600040101010101" pitchFamily="2" charset="-122"/>
                </a:rPr>
                <a:t>管制化学品定义</a:t>
              </a:r>
              <a:endParaRPr lang="zh-CN" altLang="zh-CN" sz="4267" b="1" kern="0" dirty="0">
                <a:solidFill>
                  <a:srgbClr val="000000"/>
                </a:solidFill>
                <a:latin typeface="华文宋体" panose="02010600040101010101" pitchFamily="2" charset="-122"/>
                <a:ea typeface="华文宋体" panose="02010600040101010101" pitchFamily="2" charset="-122"/>
              </a:endParaRPr>
            </a:p>
          </p:txBody>
        </p:sp>
      </p:grpSp>
    </p:spTree>
    <p:extLst>
      <p:ext uri="{BB962C8B-B14F-4D97-AF65-F5344CB8AC3E}">
        <p14:creationId xmlns:p14="http://schemas.microsoft.com/office/powerpoint/2010/main" val="9839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文本框 7">
            <a:extLst>
              <a:ext uri="{FF2B5EF4-FFF2-40B4-BE49-F238E27FC236}">
                <a16:creationId xmlns:a16="http://schemas.microsoft.com/office/drawing/2014/main" id="{C9060EBA-6D9A-48E3-96AB-306EC5DD175E}"/>
              </a:ext>
            </a:extLst>
          </p:cNvPr>
          <p:cNvSpPr txBox="1"/>
          <p:nvPr/>
        </p:nvSpPr>
        <p:spPr>
          <a:xfrm>
            <a:off x="1215232" y="643906"/>
            <a:ext cx="12214053" cy="666786"/>
          </a:xfrm>
          <a:prstGeom prst="rect">
            <a:avLst/>
          </a:prstGeom>
          <a:noFill/>
        </p:spPr>
        <p:txBody>
          <a:bodyPr wrap="square" rtlCol="0">
            <a:spAutoFit/>
          </a:bodyPr>
          <a:lstStyle/>
          <a:p>
            <a:r>
              <a:rPr lang="zh-CN" altLang="en-US" sz="3733" b="1" dirty="0">
                <a:ln w="0"/>
                <a:solidFill>
                  <a:srgbClr val="FF0000"/>
                </a:solidFill>
                <a:latin typeface="微软雅黑" panose="020B0503020204020204" pitchFamily="34" charset="-122"/>
                <a:ea typeface="微软雅黑" panose="020B0503020204020204" pitchFamily="34" charset="-122"/>
              </a:rPr>
              <a:t>我院平时使用的化学试剂哪些属于易制毒化学品？</a:t>
            </a:r>
          </a:p>
        </p:txBody>
      </p:sp>
      <p:sp>
        <p:nvSpPr>
          <p:cNvPr id="9" name="文本框 8">
            <a:extLst>
              <a:ext uri="{FF2B5EF4-FFF2-40B4-BE49-F238E27FC236}">
                <a16:creationId xmlns:a16="http://schemas.microsoft.com/office/drawing/2014/main" id="{7F5C61A9-920D-475A-BE72-F576F41D526D}"/>
              </a:ext>
            </a:extLst>
          </p:cNvPr>
          <p:cNvSpPr txBox="1"/>
          <p:nvPr/>
        </p:nvSpPr>
        <p:spPr>
          <a:xfrm>
            <a:off x="525915" y="2106323"/>
            <a:ext cx="13825536" cy="683457"/>
          </a:xfrm>
          <a:prstGeom prst="rect">
            <a:avLst/>
          </a:prstGeom>
          <a:noFill/>
        </p:spPr>
        <p:txBody>
          <a:bodyPr wrap="square" rtlCol="0">
            <a:spAutoFit/>
          </a:bodyPr>
          <a:lstStyle/>
          <a:p>
            <a:pPr algn="ctr">
              <a:lnSpc>
                <a:spcPts val="5333"/>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我院涉及使用的</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易制毒化学品主要为</a:t>
            </a:r>
            <a:r>
              <a:rPr lang="zh-CN" altLang="en-US" sz="2667" dirty="0">
                <a:solidFill>
                  <a:schemeClr val="tx2">
                    <a:lumMod val="60000"/>
                    <a:lumOff val="40000"/>
                  </a:schemeClr>
                </a:solidFill>
                <a:latin typeface="微软雅黑" panose="020B0503020204020204" pitchFamily="34" charset="-122"/>
                <a:ea typeface="微软雅黑" panose="020B0503020204020204" pitchFamily="34" charset="-122"/>
              </a:rPr>
              <a:t>第二类</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和</a:t>
            </a:r>
            <a:r>
              <a:rPr lang="zh-CN" altLang="en-US" sz="2667" dirty="0">
                <a:solidFill>
                  <a:srgbClr val="00B050"/>
                </a:solidFill>
                <a:latin typeface="微软雅黑" panose="020B0503020204020204" pitchFamily="34" charset="-122"/>
                <a:ea typeface="微软雅黑" panose="020B0503020204020204" pitchFamily="34" charset="-122"/>
              </a:rPr>
              <a:t>第三类</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，具体品名目录如下：</a:t>
            </a:r>
          </a:p>
        </p:txBody>
      </p:sp>
      <p:sp>
        <p:nvSpPr>
          <p:cNvPr id="10" name="矩形 9">
            <a:extLst>
              <a:ext uri="{FF2B5EF4-FFF2-40B4-BE49-F238E27FC236}">
                <a16:creationId xmlns:a16="http://schemas.microsoft.com/office/drawing/2014/main" id="{62DEEE0D-3BB5-463F-8970-F0EF74A44F13}"/>
              </a:ext>
            </a:extLst>
          </p:cNvPr>
          <p:cNvSpPr/>
          <p:nvPr/>
        </p:nvSpPr>
        <p:spPr>
          <a:xfrm>
            <a:off x="1924536" y="3585174"/>
            <a:ext cx="12902812" cy="1920215"/>
          </a:xfrm>
          <a:prstGeom prst="rect">
            <a:avLst/>
          </a:prstGeom>
          <a:noFill/>
          <a:ln w="38100">
            <a:solidFill>
              <a:srgbClr val="479796"/>
            </a:solidFill>
          </a:ln>
          <a:extLst>
            <a:ext uri="{909E8E84-426E-40DD-AFC4-6F175D3DCCD1}">
              <a14:hiddenFill xmlns:a14="http://schemas.microsoft.com/office/drawing/2010/main">
                <a:solidFill>
                  <a:srgbClr val="FFFF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10">
            <a:extLst>
              <a:ext uri="{FF2B5EF4-FFF2-40B4-BE49-F238E27FC236}">
                <a16:creationId xmlns:a16="http://schemas.microsoft.com/office/drawing/2014/main" id="{D1120C50-FE82-4C46-B048-9E6ADB6E0A0F}"/>
              </a:ext>
            </a:extLst>
          </p:cNvPr>
          <p:cNvSpPr txBox="1"/>
          <p:nvPr/>
        </p:nvSpPr>
        <p:spPr>
          <a:xfrm>
            <a:off x="2692464" y="3781097"/>
            <a:ext cx="11459633" cy="1528367"/>
          </a:xfrm>
          <a:prstGeom prst="rect">
            <a:avLst/>
          </a:prstGeom>
          <a:noFill/>
        </p:spPr>
        <p:txBody>
          <a:bodyPr wrap="square" rtlCol="0">
            <a:spAutoFit/>
          </a:bodyPr>
          <a:lstStyle/>
          <a:p>
            <a:pPr>
              <a:lnSpc>
                <a:spcPts val="6000"/>
              </a:lnSpc>
            </a:pPr>
            <a:r>
              <a:rPr lang="zh-CN" altLang="en-US" sz="2933" dirty="0">
                <a:solidFill>
                  <a:schemeClr val="tx2">
                    <a:lumMod val="60000"/>
                    <a:lumOff val="40000"/>
                  </a:schemeClr>
                </a:solidFill>
                <a:latin typeface="微软雅黑" panose="020B0503020204020204" pitchFamily="34" charset="-122"/>
                <a:ea typeface="微软雅黑" panose="020B0503020204020204" pitchFamily="34" charset="-122"/>
              </a:rPr>
              <a:t>第二类</a:t>
            </a:r>
            <a:r>
              <a:rPr lang="zh-CN" altLang="en-US" sz="2933" dirty="0">
                <a:solidFill>
                  <a:schemeClr val="tx1">
                    <a:lumMod val="75000"/>
                    <a:lumOff val="25000"/>
                  </a:schemeClr>
                </a:solidFill>
                <a:latin typeface="微软雅黑" panose="020B0503020204020204" pitchFamily="34" charset="-122"/>
                <a:ea typeface="微软雅黑" panose="020B0503020204020204" pitchFamily="34" charset="-122"/>
              </a:rPr>
              <a:t>：醋酸酐、三氯甲烷、乙醚、哌啶</a:t>
            </a:r>
          </a:p>
          <a:p>
            <a:pPr>
              <a:lnSpc>
                <a:spcPts val="6000"/>
              </a:lnSpc>
            </a:pPr>
            <a:r>
              <a:rPr lang="zh-CN" altLang="en-US" sz="2933" dirty="0">
                <a:solidFill>
                  <a:srgbClr val="00B050"/>
                </a:solidFill>
                <a:latin typeface="微软雅黑" panose="020B0503020204020204" pitchFamily="34" charset="-122"/>
                <a:ea typeface="微软雅黑" panose="020B0503020204020204" pitchFamily="34" charset="-122"/>
              </a:rPr>
              <a:t>第三类</a:t>
            </a:r>
            <a:r>
              <a:rPr lang="zh-CN" altLang="en-US" sz="2933" dirty="0">
                <a:solidFill>
                  <a:schemeClr val="tx1">
                    <a:lumMod val="75000"/>
                    <a:lumOff val="25000"/>
                  </a:schemeClr>
                </a:solidFill>
                <a:latin typeface="微软雅黑" panose="020B0503020204020204" pitchFamily="34" charset="-122"/>
                <a:ea typeface="微软雅黑" panose="020B0503020204020204" pitchFamily="34" charset="-122"/>
              </a:rPr>
              <a:t>：甲苯、丙酮、高锰酸钾、硫酸、盐酸、苯乙腈、</a:t>
            </a:r>
            <a:r>
              <a:rPr lang="en-US" altLang="zh-CN" sz="2933" dirty="0">
                <a:solidFill>
                  <a:schemeClr val="tx1">
                    <a:lumMod val="75000"/>
                    <a:lumOff val="25000"/>
                  </a:schemeClr>
                </a:solidFill>
                <a:latin typeface="微软雅黑" panose="020B0503020204020204" pitchFamily="34" charset="-122"/>
                <a:ea typeface="微软雅黑" panose="020B0503020204020204" pitchFamily="34" charset="-122"/>
              </a:rPr>
              <a:t>γ-</a:t>
            </a:r>
            <a:r>
              <a:rPr lang="zh-CN" altLang="en-US" sz="2933" dirty="0">
                <a:solidFill>
                  <a:schemeClr val="tx1">
                    <a:lumMod val="75000"/>
                    <a:lumOff val="25000"/>
                  </a:schemeClr>
                </a:solidFill>
                <a:latin typeface="微软雅黑" panose="020B0503020204020204" pitchFamily="34" charset="-122"/>
                <a:ea typeface="微软雅黑" panose="020B0503020204020204" pitchFamily="34" charset="-122"/>
              </a:rPr>
              <a:t>丁内酯</a:t>
            </a:r>
          </a:p>
        </p:txBody>
      </p:sp>
    </p:spTree>
    <p:extLst>
      <p:ext uri="{BB962C8B-B14F-4D97-AF65-F5344CB8AC3E}">
        <p14:creationId xmlns:p14="http://schemas.microsoft.com/office/powerpoint/2010/main" val="66946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14">
            <a:extLst>
              <a:ext uri="{FF2B5EF4-FFF2-40B4-BE49-F238E27FC236}">
                <a16:creationId xmlns:a16="http://schemas.microsoft.com/office/drawing/2014/main" id="{35D47371-0194-4F2A-B408-4236312D8A86}"/>
              </a:ext>
            </a:extLst>
          </p:cNvPr>
          <p:cNvSpPr txBox="1"/>
          <p:nvPr/>
        </p:nvSpPr>
        <p:spPr>
          <a:xfrm>
            <a:off x="838197" y="490032"/>
            <a:ext cx="13249472" cy="748988"/>
          </a:xfrm>
          <a:prstGeom prst="rect">
            <a:avLst/>
          </a:prstGeom>
          <a:noFill/>
        </p:spPr>
        <p:txBody>
          <a:bodyPr wrap="square" rtlCol="0">
            <a:spAutoFit/>
          </a:bodyPr>
          <a:lstStyle/>
          <a:p>
            <a:r>
              <a:rPr lang="en-US" altLang="zh-CN" sz="4267" b="1" dirty="0">
                <a:latin typeface="微软雅黑" panose="020B0503020204020204" pitchFamily="34" charset="-122"/>
                <a:ea typeface="微软雅黑" panose="020B0503020204020204" pitchFamily="34" charset="-122"/>
              </a:rPr>
              <a:t>2</a:t>
            </a:r>
            <a:r>
              <a:rPr lang="zh-CN" altLang="en-US" sz="4267" b="1" dirty="0">
                <a:latin typeface="微软雅黑" panose="020B0503020204020204" pitchFamily="34" charset="-122"/>
                <a:ea typeface="微软雅黑" panose="020B0503020204020204" pitchFamily="34" charset="-122"/>
              </a:rPr>
              <a:t>、易制爆危险化学品的定义</a:t>
            </a:r>
            <a:endParaRPr lang="zh-CN" altLang="en-US" sz="6400" b="1"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C9060EBA-6D9A-48E3-96AB-306EC5DD175E}"/>
              </a:ext>
            </a:extLst>
          </p:cNvPr>
          <p:cNvSpPr txBox="1"/>
          <p:nvPr/>
        </p:nvSpPr>
        <p:spPr>
          <a:xfrm>
            <a:off x="1215232" y="1834038"/>
            <a:ext cx="12214053" cy="666786"/>
          </a:xfrm>
          <a:prstGeom prst="rect">
            <a:avLst/>
          </a:prstGeom>
          <a:noFill/>
        </p:spPr>
        <p:txBody>
          <a:bodyPr wrap="square" rtlCol="0">
            <a:spAutoFit/>
          </a:bodyPr>
          <a:lstStyle/>
          <a:p>
            <a:r>
              <a:rPr lang="zh-CN" altLang="en-US" sz="3733" b="1" dirty="0">
                <a:ln w="0"/>
                <a:solidFill>
                  <a:srgbClr val="FF0000"/>
                </a:solidFill>
                <a:latin typeface="微软雅黑" panose="020B0503020204020204" pitchFamily="34" charset="-122"/>
                <a:ea typeface="微软雅黑" panose="020B0503020204020204" pitchFamily="34" charset="-122"/>
              </a:rPr>
              <a:t>易制爆危险化学品是什么？为什么要进行管制？</a:t>
            </a:r>
          </a:p>
        </p:txBody>
      </p:sp>
      <p:sp>
        <p:nvSpPr>
          <p:cNvPr id="12" name="文本框 11">
            <a:extLst>
              <a:ext uri="{FF2B5EF4-FFF2-40B4-BE49-F238E27FC236}">
                <a16:creationId xmlns:a16="http://schemas.microsoft.com/office/drawing/2014/main" id="{39E8AABB-0560-46D2-AFEC-55848DBB7331}"/>
              </a:ext>
            </a:extLst>
          </p:cNvPr>
          <p:cNvSpPr txBox="1"/>
          <p:nvPr/>
        </p:nvSpPr>
        <p:spPr>
          <a:xfrm>
            <a:off x="838197" y="3059926"/>
            <a:ext cx="13825536" cy="4081823"/>
          </a:xfrm>
          <a:prstGeom prst="rect">
            <a:avLst/>
          </a:prstGeom>
          <a:noFill/>
        </p:spPr>
        <p:txBody>
          <a:bodyPr wrap="square" rtlCol="0">
            <a:spAutoFit/>
          </a:bodyPr>
          <a:lstStyle/>
          <a:p>
            <a:pPr>
              <a:lnSpc>
                <a:spcPts val="5333"/>
              </a:lnSpc>
            </a:pPr>
            <a:r>
              <a:rPr lang="zh-CN" altLang="en-US" sz="2667" b="1" dirty="0">
                <a:solidFill>
                  <a:schemeClr val="tx1">
                    <a:lumMod val="75000"/>
                    <a:lumOff val="25000"/>
                  </a:schemeClr>
                </a:solidFill>
                <a:latin typeface="微软雅黑" panose="020B0503020204020204" pitchFamily="34" charset="-122"/>
                <a:ea typeface="微软雅黑" panose="020B0503020204020204" pitchFamily="34" charset="-122"/>
                <a:sym typeface="+mn-ea"/>
              </a:rPr>
              <a:t>      易制爆危险化学品</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是指可以用于制造爆炸物品或经简单还原即可制造爆炸物品的危险化学品。易制爆危险化学品通常包括：强氧化剂，可</a:t>
            </a: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易燃物，强还原剂，部分有机物。</a:t>
            </a: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5333"/>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      易制爆危险化学品本身不属于爆炸品，但是因其容易制成爆炸品的性质，被公安部门列入涉恐危险物品进行管制，相关文件</a:t>
            </a:r>
            <a:r>
              <a:rPr lang="zh-CN" altLang="en-US" sz="2667" b="1" dirty="0">
                <a:solidFill>
                  <a:srgbClr val="479796"/>
                </a:solidFill>
                <a:latin typeface="微软雅黑" panose="020B0503020204020204" pitchFamily="34" charset="-122"/>
                <a:ea typeface="微软雅黑" panose="020B0503020204020204" pitchFamily="34" charset="-122"/>
                <a:sym typeface="+mn-ea"/>
              </a:rPr>
              <a:t>《危险化学品安全管理条例》（国务院令第344号）</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a:lnSpc>
                <a:spcPts val="5333"/>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      按照中华人民共和国公安部</a:t>
            </a: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2017</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年</a:t>
            </a: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5</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月</a:t>
            </a:r>
            <a:r>
              <a:rPr lang="en-US" altLang="zh-CN"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11</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日公布的</a:t>
            </a:r>
            <a:r>
              <a:rPr lang="en-US" altLang="zh-CN" sz="2667" b="1" dirty="0">
                <a:solidFill>
                  <a:srgbClr val="479796"/>
                </a:solidFill>
                <a:latin typeface="微软雅黑" panose="020B0503020204020204" pitchFamily="34" charset="-122"/>
                <a:ea typeface="微软雅黑" panose="020B0503020204020204" pitchFamily="34" charset="-122"/>
                <a:sym typeface="+mn-ea"/>
              </a:rPr>
              <a:t>《</a:t>
            </a:r>
            <a:r>
              <a:rPr lang="zh-CN" altLang="en-US" sz="2667" b="1" dirty="0">
                <a:solidFill>
                  <a:srgbClr val="479796"/>
                </a:solidFill>
                <a:latin typeface="微软雅黑" panose="020B0503020204020204" pitchFamily="34" charset="-122"/>
                <a:ea typeface="微软雅黑" panose="020B0503020204020204" pitchFamily="34" charset="-122"/>
                <a:sym typeface="+mn-ea"/>
              </a:rPr>
              <a:t>易制爆危险化学品名录</a:t>
            </a:r>
            <a:r>
              <a:rPr lang="en-US" altLang="zh-CN" sz="2667" b="1" dirty="0">
                <a:solidFill>
                  <a:srgbClr val="479796"/>
                </a:solidFill>
                <a:latin typeface="微软雅黑" panose="020B0503020204020204" pitchFamily="34" charset="-122"/>
                <a:ea typeface="微软雅黑" panose="020B0503020204020204" pitchFamily="34" charset="-122"/>
                <a:sym typeface="+mn-ea"/>
              </a:rPr>
              <a:t>》</a:t>
            </a:r>
            <a:r>
              <a:rPr lang="zh-CN" altLang="en-US" sz="2667" b="1" dirty="0">
                <a:solidFill>
                  <a:srgbClr val="479796"/>
                </a:solidFill>
                <a:latin typeface="微软雅黑" panose="020B0503020204020204" pitchFamily="34" charset="-122"/>
                <a:ea typeface="微软雅黑" panose="020B0503020204020204" pitchFamily="34" charset="-122"/>
                <a:sym typeface="+mn-ea"/>
              </a:rPr>
              <a:t>（</a:t>
            </a:r>
            <a:r>
              <a:rPr lang="en-US" altLang="zh-CN" sz="2667" b="1" dirty="0">
                <a:solidFill>
                  <a:srgbClr val="479796"/>
                </a:solidFill>
                <a:latin typeface="微软雅黑" panose="020B0503020204020204" pitchFamily="34" charset="-122"/>
                <a:ea typeface="微软雅黑" panose="020B0503020204020204" pitchFamily="34" charset="-122"/>
                <a:sym typeface="+mn-ea"/>
              </a:rPr>
              <a:t>2017</a:t>
            </a:r>
            <a:r>
              <a:rPr lang="zh-CN" altLang="en-US" sz="2667" b="1" dirty="0">
                <a:solidFill>
                  <a:srgbClr val="479796"/>
                </a:solidFill>
                <a:latin typeface="微软雅黑" panose="020B0503020204020204" pitchFamily="34" charset="-122"/>
                <a:ea typeface="微软雅黑" panose="020B0503020204020204" pitchFamily="34" charset="-122"/>
                <a:sym typeface="+mn-ea"/>
              </a:rPr>
              <a:t>版）</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规定，我国共列管了九类</a:t>
            </a:r>
            <a:r>
              <a:rPr lang="en-US" altLang="zh-CN" sz="2667" b="1" dirty="0">
                <a:solidFill>
                  <a:srgbClr val="479796"/>
                </a:solidFill>
                <a:latin typeface="微软雅黑" panose="020B0503020204020204" pitchFamily="34" charset="-122"/>
                <a:ea typeface="微软雅黑" panose="020B0503020204020204" pitchFamily="34" charset="-122"/>
                <a:sym typeface="+mn-ea"/>
              </a:rPr>
              <a:t>74</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个品种。</a:t>
            </a:r>
            <a:endPar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534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文本框 7">
            <a:extLst>
              <a:ext uri="{FF2B5EF4-FFF2-40B4-BE49-F238E27FC236}">
                <a16:creationId xmlns:a16="http://schemas.microsoft.com/office/drawing/2014/main" id="{C9060EBA-6D9A-48E3-96AB-306EC5DD175E}"/>
              </a:ext>
            </a:extLst>
          </p:cNvPr>
          <p:cNvSpPr txBox="1"/>
          <p:nvPr/>
        </p:nvSpPr>
        <p:spPr>
          <a:xfrm>
            <a:off x="1215232" y="857214"/>
            <a:ext cx="12569515" cy="666786"/>
          </a:xfrm>
          <a:prstGeom prst="rect">
            <a:avLst/>
          </a:prstGeom>
          <a:noFill/>
        </p:spPr>
        <p:txBody>
          <a:bodyPr wrap="square" rtlCol="0">
            <a:spAutoFit/>
          </a:bodyPr>
          <a:lstStyle/>
          <a:p>
            <a:r>
              <a:rPr lang="zh-CN" altLang="en-US" sz="3733" b="1" dirty="0">
                <a:ln w="0"/>
                <a:solidFill>
                  <a:srgbClr val="FF0000"/>
                </a:solidFill>
                <a:latin typeface="微软雅黑" panose="020B0503020204020204" pitchFamily="34" charset="-122"/>
                <a:ea typeface="微软雅黑" panose="020B0503020204020204" pitchFamily="34" charset="-122"/>
              </a:rPr>
              <a:t>我院平时使用的化学试剂哪些属于易制爆危险化学品？</a:t>
            </a:r>
          </a:p>
        </p:txBody>
      </p:sp>
      <p:sp>
        <p:nvSpPr>
          <p:cNvPr id="9" name="文本框 8">
            <a:extLst>
              <a:ext uri="{FF2B5EF4-FFF2-40B4-BE49-F238E27FC236}">
                <a16:creationId xmlns:a16="http://schemas.microsoft.com/office/drawing/2014/main" id="{7F5C61A9-920D-475A-BE72-F576F41D526D}"/>
              </a:ext>
            </a:extLst>
          </p:cNvPr>
          <p:cNvSpPr txBox="1"/>
          <p:nvPr/>
        </p:nvSpPr>
        <p:spPr>
          <a:xfrm>
            <a:off x="933878" y="2201876"/>
            <a:ext cx="13825536" cy="683457"/>
          </a:xfrm>
          <a:prstGeom prst="rect">
            <a:avLst/>
          </a:prstGeom>
          <a:noFill/>
        </p:spPr>
        <p:txBody>
          <a:bodyPr wrap="square" rtlCol="0">
            <a:spAutoFit/>
          </a:bodyPr>
          <a:lstStyle/>
          <a:p>
            <a:pPr algn="ctr">
              <a:lnSpc>
                <a:spcPts val="5333"/>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我院涉及使用的</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易制爆危险化学品品种较多，但用量不大，具体品名目录如下：</a:t>
            </a:r>
            <a:endPar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62DEEE0D-3BB5-463F-8970-F0EF74A44F13}"/>
              </a:ext>
            </a:extLst>
          </p:cNvPr>
          <p:cNvSpPr/>
          <p:nvPr/>
        </p:nvSpPr>
        <p:spPr>
          <a:xfrm>
            <a:off x="2448924" y="3399911"/>
            <a:ext cx="10795443" cy="3936437"/>
          </a:xfrm>
          <a:prstGeom prst="rect">
            <a:avLst/>
          </a:prstGeom>
          <a:noFill/>
          <a:ln w="38100">
            <a:solidFill>
              <a:srgbClr val="479796"/>
            </a:solidFill>
          </a:ln>
          <a:extLst>
            <a:ext uri="{909E8E84-426E-40DD-AFC4-6F175D3DCCD1}">
              <a14:hiddenFill xmlns:a14="http://schemas.microsoft.com/office/drawing/2010/main">
                <a:solidFill>
                  <a:srgbClr val="FFFF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10">
            <a:extLst>
              <a:ext uri="{FF2B5EF4-FFF2-40B4-BE49-F238E27FC236}">
                <a16:creationId xmlns:a16="http://schemas.microsoft.com/office/drawing/2014/main" id="{D1120C50-FE82-4C46-B048-9E6ADB6E0A0F}"/>
              </a:ext>
            </a:extLst>
          </p:cNvPr>
          <p:cNvSpPr txBox="1"/>
          <p:nvPr/>
        </p:nvSpPr>
        <p:spPr>
          <a:xfrm>
            <a:off x="3381782" y="3548433"/>
            <a:ext cx="9492436" cy="3639394"/>
          </a:xfrm>
          <a:prstGeom prst="rect">
            <a:avLst/>
          </a:prstGeom>
          <a:noFill/>
        </p:spPr>
        <p:txBody>
          <a:bodyPr wrap="square" rtlCol="0">
            <a:spAutoFit/>
          </a:bodyPr>
          <a:lstStyle/>
          <a:p>
            <a:pPr>
              <a:lnSpc>
                <a:spcPts val="4667"/>
              </a:lnSpc>
            </a:pPr>
            <a:r>
              <a:rPr lang="zh-CN" altLang="en-US" sz="2667" dirty="0">
                <a:solidFill>
                  <a:srgbClr val="C00000"/>
                </a:solidFill>
                <a:latin typeface="微软雅黑" panose="020B0503020204020204" pitchFamily="34" charset="-122"/>
                <a:ea typeface="微软雅黑" panose="020B0503020204020204" pitchFamily="34" charset="-122"/>
              </a:rPr>
              <a:t>酸类</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：硝酸、高氯酸</a:t>
            </a:r>
          </a:p>
          <a:p>
            <a:pPr>
              <a:lnSpc>
                <a:spcPts val="4667"/>
              </a:lnSpc>
            </a:pPr>
            <a:r>
              <a:rPr lang="zh-CN" altLang="en-US" sz="2667" dirty="0">
                <a:solidFill>
                  <a:srgbClr val="FFC000"/>
                </a:solidFill>
                <a:latin typeface="微软雅黑" panose="020B0503020204020204" pitchFamily="34" charset="-122"/>
                <a:ea typeface="微软雅黑" panose="020B0503020204020204" pitchFamily="34" charset="-122"/>
              </a:rPr>
              <a:t>硝酸盐类</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：硝酸银、硝酸钾、硝酸钙</a:t>
            </a:r>
          </a:p>
          <a:p>
            <a:pPr>
              <a:lnSpc>
                <a:spcPts val="4667"/>
              </a:lnSpc>
            </a:pPr>
            <a:r>
              <a:rPr lang="zh-CN" altLang="en-US" sz="2667" dirty="0">
                <a:solidFill>
                  <a:srgbClr val="92D050"/>
                </a:solidFill>
                <a:latin typeface="微软雅黑" panose="020B0503020204020204" pitchFamily="34" charset="-122"/>
                <a:ea typeface="微软雅黑" panose="020B0503020204020204" pitchFamily="34" charset="-122"/>
              </a:rPr>
              <a:t>重铬酸盐类</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：重铬酸钾</a:t>
            </a:r>
          </a:p>
          <a:p>
            <a:pPr>
              <a:lnSpc>
                <a:spcPts val="4667"/>
              </a:lnSpc>
            </a:pPr>
            <a:r>
              <a:rPr lang="zh-CN" altLang="en-US" sz="2667" dirty="0">
                <a:solidFill>
                  <a:srgbClr val="00B0F0"/>
                </a:solidFill>
                <a:latin typeface="微软雅黑" panose="020B0503020204020204" pitchFamily="34" charset="-122"/>
                <a:ea typeface="微软雅黑" panose="020B0503020204020204" pitchFamily="34" charset="-122"/>
              </a:rPr>
              <a:t>过氧化物和超氧化物类</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：过氧化氢、过氧化钠</a:t>
            </a:r>
          </a:p>
          <a:p>
            <a:pPr>
              <a:lnSpc>
                <a:spcPts val="4667"/>
              </a:lnSpc>
            </a:pPr>
            <a:r>
              <a:rPr lang="zh-CN" altLang="en-US" sz="2667" dirty="0">
                <a:solidFill>
                  <a:srgbClr val="002060"/>
                </a:solidFill>
                <a:latin typeface="微软雅黑" panose="020B0503020204020204" pitchFamily="34" charset="-122"/>
                <a:ea typeface="微软雅黑" panose="020B0503020204020204" pitchFamily="34" charset="-122"/>
              </a:rPr>
              <a:t>易燃物还原剂类</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：钠、镁、硼氢化钠</a:t>
            </a:r>
          </a:p>
          <a:p>
            <a:pPr>
              <a:lnSpc>
                <a:spcPts val="4667"/>
              </a:lnSpc>
            </a:pPr>
            <a:r>
              <a:rPr lang="zh-CN" altLang="en-US" sz="2667" dirty="0">
                <a:solidFill>
                  <a:srgbClr val="7030A0"/>
                </a:solidFill>
                <a:latin typeface="微软雅黑" panose="020B0503020204020204" pitchFamily="34" charset="-122"/>
                <a:ea typeface="微软雅黑" panose="020B0503020204020204" pitchFamily="34" charset="-122"/>
              </a:rPr>
              <a:t>其他</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：高锰酸钾</a:t>
            </a:r>
          </a:p>
        </p:txBody>
      </p:sp>
    </p:spTree>
    <p:extLst>
      <p:ext uri="{BB962C8B-B14F-4D97-AF65-F5344CB8AC3E}">
        <p14:creationId xmlns:p14="http://schemas.microsoft.com/office/powerpoint/2010/main" val="124132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14">
            <a:extLst>
              <a:ext uri="{FF2B5EF4-FFF2-40B4-BE49-F238E27FC236}">
                <a16:creationId xmlns:a16="http://schemas.microsoft.com/office/drawing/2014/main" id="{35D47371-0194-4F2A-B408-4236312D8A86}"/>
              </a:ext>
            </a:extLst>
          </p:cNvPr>
          <p:cNvSpPr txBox="1"/>
          <p:nvPr/>
        </p:nvSpPr>
        <p:spPr>
          <a:xfrm>
            <a:off x="862829" y="309960"/>
            <a:ext cx="13249472" cy="748988"/>
          </a:xfrm>
          <a:prstGeom prst="rect">
            <a:avLst/>
          </a:prstGeom>
          <a:noFill/>
        </p:spPr>
        <p:txBody>
          <a:bodyPr wrap="square" rtlCol="0">
            <a:spAutoFit/>
          </a:bodyPr>
          <a:lstStyle/>
          <a:p>
            <a:r>
              <a:rPr lang="zh-CN" altLang="en-US" sz="4267" b="1" dirty="0">
                <a:solidFill>
                  <a:srgbClr val="A6A6A6"/>
                </a:solidFill>
                <a:latin typeface="微软雅黑" panose="020B0503020204020204" pitchFamily="34" charset="-122"/>
                <a:ea typeface="微软雅黑" panose="020B0503020204020204" pitchFamily="34" charset="-122"/>
              </a:rPr>
              <a:t>存在的问题和误区</a:t>
            </a:r>
            <a:endParaRPr lang="zh-CN" altLang="en-US" sz="6400" b="1" dirty="0">
              <a:solidFill>
                <a:srgbClr val="A6A6A6"/>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C9060EBA-6D9A-48E3-96AB-306EC5DD175E}"/>
              </a:ext>
            </a:extLst>
          </p:cNvPr>
          <p:cNvSpPr txBox="1"/>
          <p:nvPr/>
        </p:nvSpPr>
        <p:spPr>
          <a:xfrm>
            <a:off x="1215230" y="1524000"/>
            <a:ext cx="13817653" cy="2042803"/>
          </a:xfrm>
          <a:prstGeom prst="rect">
            <a:avLst/>
          </a:prstGeom>
          <a:noFill/>
        </p:spPr>
        <p:txBody>
          <a:bodyPr wrap="square" rtlCol="0">
            <a:spAutoFit/>
          </a:bodyPr>
          <a:lstStyle/>
          <a:p>
            <a:pPr>
              <a:lnSpc>
                <a:spcPts val="5333"/>
              </a:lnSpc>
            </a:pPr>
            <a:r>
              <a:rPr lang="en-US" altLang="zh-CN" sz="2667" dirty="0">
                <a:ln w="0"/>
                <a:solidFill>
                  <a:srgbClr val="479796"/>
                </a:solidFill>
                <a:latin typeface="微软雅黑" panose="020B0503020204020204" pitchFamily="34" charset="-122"/>
                <a:ea typeface="微软雅黑" panose="020B0503020204020204" pitchFamily="34" charset="-122"/>
                <a:cs typeface="微软雅黑" panose="020B0503020204020204" pitchFamily="34" charset="-122"/>
              </a:rPr>
              <a:t>Q1</a:t>
            </a:r>
            <a:r>
              <a:rPr lang="zh-CN" altLang="en-US" sz="2667" dirty="0">
                <a:ln w="0"/>
                <a:solidFill>
                  <a:srgbClr val="479796"/>
                </a:solidFill>
                <a:latin typeface="微软雅黑" panose="020B0503020204020204" pitchFamily="34" charset="-122"/>
                <a:ea typeface="微软雅黑" panose="020B0503020204020204" pitchFamily="34" charset="-122"/>
                <a:cs typeface="微软雅黑" panose="020B0503020204020204" pitchFamily="34" charset="-122"/>
              </a:rPr>
              <a:t>：易制毒、易制爆化学品在实验室中很常见，其危害真的有那么大吗？</a:t>
            </a:r>
          </a:p>
          <a:p>
            <a:pPr>
              <a:lnSpc>
                <a:spcPts val="5333"/>
              </a:lnSpc>
            </a:pPr>
            <a:r>
              <a:rPr lang="en-US" altLang="zh-CN"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A1</a:t>
            </a: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：易制毒、易制爆化学品如果被制造成毒品流通社会或被制造成爆炸物进行恐怖活动，将会严重破坏经济与社会秩序，危及人民群众的生命与财产安全，危害巨大。</a:t>
            </a:r>
          </a:p>
        </p:txBody>
      </p:sp>
      <p:sp>
        <p:nvSpPr>
          <p:cNvPr id="12" name="文本框 11">
            <a:extLst>
              <a:ext uri="{FF2B5EF4-FFF2-40B4-BE49-F238E27FC236}">
                <a16:creationId xmlns:a16="http://schemas.microsoft.com/office/drawing/2014/main" id="{124C9751-6D0D-4CCD-9EC1-A49867FCC999}"/>
              </a:ext>
            </a:extLst>
          </p:cNvPr>
          <p:cNvSpPr txBox="1"/>
          <p:nvPr/>
        </p:nvSpPr>
        <p:spPr>
          <a:xfrm>
            <a:off x="1215229" y="4156068"/>
            <a:ext cx="13817653" cy="2042803"/>
          </a:xfrm>
          <a:prstGeom prst="rect">
            <a:avLst/>
          </a:prstGeom>
          <a:noFill/>
        </p:spPr>
        <p:txBody>
          <a:bodyPr wrap="square" rtlCol="0">
            <a:spAutoFit/>
          </a:bodyPr>
          <a:lstStyle/>
          <a:p>
            <a:pPr>
              <a:lnSpc>
                <a:spcPts val="5333"/>
              </a:lnSpc>
            </a:pPr>
            <a:r>
              <a:rPr lang="en-US" altLang="zh-CN" sz="2667" dirty="0">
                <a:ln w="0"/>
                <a:solidFill>
                  <a:srgbClr val="479796"/>
                </a:solidFill>
                <a:latin typeface="微软雅黑" panose="020B0503020204020204" pitchFamily="34" charset="-122"/>
                <a:ea typeface="微软雅黑" panose="020B0503020204020204" pitchFamily="34" charset="-122"/>
              </a:rPr>
              <a:t>Q2</a:t>
            </a:r>
            <a:r>
              <a:rPr lang="zh-CN" altLang="en-US" sz="2667" dirty="0">
                <a:ln w="0"/>
                <a:solidFill>
                  <a:srgbClr val="479796"/>
                </a:solidFill>
                <a:latin typeface="微软雅黑" panose="020B0503020204020204" pitchFamily="34" charset="-122"/>
                <a:ea typeface="微软雅黑" panose="020B0503020204020204" pitchFamily="34" charset="-122"/>
              </a:rPr>
              <a:t>：我校易制毒、易制爆化学品是由学校进行管制吗？</a:t>
            </a:r>
          </a:p>
          <a:p>
            <a:pPr>
              <a:lnSpc>
                <a:spcPts val="5333"/>
              </a:lnSpc>
            </a:pPr>
            <a:r>
              <a:rPr lang="en-US" altLang="zh-CN" sz="2667" dirty="0">
                <a:ln w="0"/>
                <a:solidFill>
                  <a:schemeClr val="tx1">
                    <a:lumMod val="75000"/>
                    <a:lumOff val="25000"/>
                  </a:schemeClr>
                </a:solidFill>
                <a:latin typeface="微软雅黑" panose="020B0503020204020204" pitchFamily="34" charset="-122"/>
                <a:ea typeface="微软雅黑" panose="020B0503020204020204" pitchFamily="34" charset="-122"/>
              </a:rPr>
              <a:t>A2</a:t>
            </a:r>
            <a:r>
              <a:rPr lang="zh-CN" altLang="en-US" sz="2667" dirty="0">
                <a:ln w="0"/>
                <a:solidFill>
                  <a:schemeClr val="tx1">
                    <a:lumMod val="75000"/>
                    <a:lumOff val="25000"/>
                  </a:schemeClr>
                </a:solidFill>
                <a:latin typeface="微软雅黑" panose="020B0503020204020204" pitchFamily="34" charset="-122"/>
                <a:ea typeface="微软雅黑" panose="020B0503020204020204" pitchFamily="34" charset="-122"/>
              </a:rPr>
              <a:t>：我校实验室与设备管理处配合贵阳市公安局花溪分局禁毒大队、治安大队对我校易制毒、易制爆化学品进行统一管制。</a:t>
            </a:r>
          </a:p>
        </p:txBody>
      </p:sp>
    </p:spTree>
    <p:extLst>
      <p:ext uri="{BB962C8B-B14F-4D97-AF65-F5344CB8AC3E}">
        <p14:creationId xmlns:p14="http://schemas.microsoft.com/office/powerpoint/2010/main" val="374859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文本框 8">
            <a:extLst>
              <a:ext uri="{FF2B5EF4-FFF2-40B4-BE49-F238E27FC236}">
                <a16:creationId xmlns:a16="http://schemas.microsoft.com/office/drawing/2014/main" id="{5DE48C37-B9A0-4D06-872D-6AC3D440ECB9}"/>
              </a:ext>
            </a:extLst>
          </p:cNvPr>
          <p:cNvSpPr txBox="1"/>
          <p:nvPr/>
        </p:nvSpPr>
        <p:spPr>
          <a:xfrm>
            <a:off x="1116758" y="2077237"/>
            <a:ext cx="13825536" cy="3054362"/>
          </a:xfrm>
          <a:prstGeom prst="rect">
            <a:avLst/>
          </a:prstGeom>
          <a:noFill/>
        </p:spPr>
        <p:txBody>
          <a:bodyPr wrap="square" rtlCol="0">
            <a:spAutoFit/>
          </a:bodyPr>
          <a:lstStyle/>
          <a:p>
            <a:pPr fontAlgn="auto">
              <a:lnSpc>
                <a:spcPct val="150000"/>
              </a:lnSpc>
            </a:pPr>
            <a:r>
              <a:rPr lang="zh-CN" altLang="en-US" sz="4800" b="1" dirty="0">
                <a:solidFill>
                  <a:srgbClr val="C00000"/>
                </a:solidFill>
                <a:latin typeface="微软雅黑" panose="020B0503020204020204" pitchFamily="34" charset="-122"/>
                <a:ea typeface="微软雅黑" panose="020B0503020204020204" pitchFamily="34" charset="-122"/>
              </a:rPr>
              <a:t>      </a:t>
            </a:r>
            <a:r>
              <a:rPr lang="zh-CN" altLang="en-US" sz="4267" b="1" dirty="0">
                <a:solidFill>
                  <a:srgbClr val="479796"/>
                </a:solidFill>
                <a:latin typeface="微软雅黑" panose="020B0503020204020204" pitchFamily="34" charset="-122"/>
                <a:ea typeface="微软雅黑" panose="020B0503020204020204" pitchFamily="34" charset="-122"/>
              </a:rPr>
              <a:t>任何个人在未经许可的情况下，私自</a:t>
            </a:r>
            <a:r>
              <a:rPr lang="zh-CN" altLang="en-US" sz="4267" b="1" dirty="0">
                <a:solidFill>
                  <a:srgbClr val="479796"/>
                </a:solidFill>
                <a:latin typeface="微软雅黑" panose="020B0503020204020204" pitchFamily="34" charset="-122"/>
                <a:ea typeface="微软雅黑" panose="020B0503020204020204" pitchFamily="34" charset="-122"/>
                <a:sym typeface="+mn-ea"/>
              </a:rPr>
              <a:t>购买、使用、储存</a:t>
            </a:r>
            <a:r>
              <a:rPr lang="zh-CN" altLang="en-US" sz="4267" b="1" dirty="0">
                <a:solidFill>
                  <a:srgbClr val="479796"/>
                </a:solidFill>
                <a:latin typeface="微软雅黑" panose="020B0503020204020204" pitchFamily="34" charset="-122"/>
                <a:ea typeface="微软雅黑" panose="020B0503020204020204" pitchFamily="34" charset="-122"/>
              </a:rPr>
              <a:t>易制毒、易制爆化学品属于违法行为，公安机关等有关部门将依法追究法律责任！！！</a:t>
            </a:r>
            <a:endParaRPr lang="zh-CN" altLang="en-US" sz="3733" b="1" dirty="0">
              <a:solidFill>
                <a:srgbClr val="47979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8346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224459"/>
            <a:ext cx="16256000" cy="443541"/>
          </a:xfrm>
          <a:prstGeom prst="rect">
            <a:avLst/>
          </a:prstGeom>
          <a:solidFill>
            <a:srgbClr val="47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14">
            <a:extLst>
              <a:ext uri="{FF2B5EF4-FFF2-40B4-BE49-F238E27FC236}">
                <a16:creationId xmlns:a16="http://schemas.microsoft.com/office/drawing/2014/main" id="{35D47371-0194-4F2A-B408-4236312D8A86}"/>
              </a:ext>
            </a:extLst>
          </p:cNvPr>
          <p:cNvSpPr txBox="1"/>
          <p:nvPr/>
        </p:nvSpPr>
        <p:spPr>
          <a:xfrm>
            <a:off x="1503264" y="1872115"/>
            <a:ext cx="13249472" cy="830997"/>
          </a:xfrm>
          <a:prstGeom prst="rect">
            <a:avLst/>
          </a:prstGeom>
          <a:noFill/>
        </p:spPr>
        <p:txBody>
          <a:bodyPr wrap="square" rtlCol="0">
            <a:spAutoFit/>
          </a:bodyPr>
          <a:lstStyle/>
          <a:p>
            <a:r>
              <a:rPr lang="en-US" altLang="zh-CN" sz="4800" b="1" dirty="0">
                <a:latin typeface="微软雅黑" panose="020B0503020204020204" pitchFamily="34" charset="-122"/>
                <a:ea typeface="微软雅黑" panose="020B0503020204020204" pitchFamily="34" charset="-122"/>
              </a:rPr>
              <a:t>1</a:t>
            </a:r>
            <a:r>
              <a:rPr lang="zh-CN" altLang="en-US" sz="4800" b="1" dirty="0">
                <a:latin typeface="微软雅黑" panose="020B0503020204020204" pitchFamily="34" charset="-122"/>
                <a:ea typeface="微软雅黑" panose="020B0503020204020204" pitchFamily="34" charset="-122"/>
              </a:rPr>
              <a:t>、易制毒化学品申购流程</a:t>
            </a:r>
          </a:p>
        </p:txBody>
      </p:sp>
      <p:sp>
        <p:nvSpPr>
          <p:cNvPr id="8" name="文本框 7">
            <a:extLst>
              <a:ext uri="{FF2B5EF4-FFF2-40B4-BE49-F238E27FC236}">
                <a16:creationId xmlns:a16="http://schemas.microsoft.com/office/drawing/2014/main" id="{3B03C5E2-3E12-467B-84B2-53EF5D8F0980}"/>
              </a:ext>
            </a:extLst>
          </p:cNvPr>
          <p:cNvSpPr txBox="1"/>
          <p:nvPr/>
        </p:nvSpPr>
        <p:spPr>
          <a:xfrm>
            <a:off x="1082032" y="3470021"/>
            <a:ext cx="13825536" cy="4081823"/>
          </a:xfrm>
          <a:prstGeom prst="rect">
            <a:avLst/>
          </a:prstGeom>
          <a:noFill/>
        </p:spPr>
        <p:txBody>
          <a:bodyPr wrap="square" rtlCol="0">
            <a:spAutoFit/>
          </a:bodyPr>
          <a:lstStyle/>
          <a:p>
            <a:pPr>
              <a:lnSpc>
                <a:spcPts val="5333"/>
              </a:lnSpc>
            </a:pP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      需要购买易制毒化学品的课题组负责同学</a:t>
            </a:r>
            <a:r>
              <a:rPr lang="zh-CN" altLang="en-US" sz="2667" dirty="0">
                <a:solidFill>
                  <a:srgbClr val="FF0000"/>
                </a:solidFill>
                <a:latin typeface="微软雅黑" panose="020B0503020204020204" pitchFamily="34" charset="-122"/>
                <a:ea typeface="微软雅黑" panose="020B0503020204020204" pitchFamily="34" charset="-122"/>
                <a:sym typeface="+mn-ea"/>
              </a:rPr>
              <a:t>告知老师所需试剂种类和名称</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sym typeface="+mn-ea"/>
              </a:rPr>
              <a:t>，老师可以通过网络或书面材料经所在学院危险化学品管理负责人与分管领导审核后，向实验室与设备管理处提出购买申请，工作人员完成相关手续和流程后，将同供货商一起将申购的易制毒化学品送达申购单位。</a:t>
            </a:r>
          </a:p>
          <a:p>
            <a:pPr>
              <a:lnSpc>
                <a:spcPts val="5333"/>
              </a:lnSpc>
            </a:pPr>
            <a:r>
              <a:rPr lang="zh-CN" altLang="en-US" sz="2667" b="1" dirty="0">
                <a:solidFill>
                  <a:srgbClr val="479796"/>
                </a:solidFill>
                <a:latin typeface="微软雅黑" panose="020B0503020204020204" pitchFamily="34" charset="-122"/>
                <a:ea typeface="微软雅黑" panose="020B0503020204020204" pitchFamily="34" charset="-122"/>
              </a:rPr>
              <a:t>      注意：</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申购的易制毒化学品数量应当合理</a:t>
            </a:r>
            <a:r>
              <a:rPr lang="zh-CN" altLang="en-US" sz="2667" b="1" dirty="0">
                <a:solidFill>
                  <a:srgbClr val="479796"/>
                </a:solidFill>
                <a:latin typeface="微软雅黑" panose="020B0503020204020204" pitchFamily="34" charset="-122"/>
                <a:ea typeface="微软雅黑" panose="020B0503020204020204" pitchFamily="34" charset="-122"/>
              </a:rPr>
              <a:t>（原则上单次申购不能超过本单位一个季度的使用量）</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，并仔细写明规格、用途等相关信息。</a:t>
            </a:r>
            <a:r>
              <a:rPr lang="zh-CN" altLang="en-US" sz="2667" dirty="0">
                <a:solidFill>
                  <a:srgbClr val="FF0000"/>
                </a:solidFill>
                <a:latin typeface="微软雅黑" panose="020B0503020204020204" pitchFamily="34" charset="-122"/>
                <a:ea typeface="微软雅黑" panose="020B0503020204020204" pitchFamily="34" charset="-122"/>
              </a:rPr>
              <a:t>申购周期较长，因此至少提前一个月申报</a:t>
            </a:r>
            <a:r>
              <a:rPr lang="zh-CN" altLang="en-US" sz="2667"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nvGrpSpPr>
          <p:cNvPr id="9" name="Group 3">
            <a:extLst>
              <a:ext uri="{FF2B5EF4-FFF2-40B4-BE49-F238E27FC236}">
                <a16:creationId xmlns:a16="http://schemas.microsoft.com/office/drawing/2014/main" id="{6C1A42E0-0F46-4AB2-932A-325AF1DEC4C9}"/>
              </a:ext>
            </a:extLst>
          </p:cNvPr>
          <p:cNvGrpSpPr>
            <a:grpSpLocks/>
          </p:cNvGrpSpPr>
          <p:nvPr/>
        </p:nvGrpSpPr>
        <p:grpSpPr bwMode="auto">
          <a:xfrm>
            <a:off x="247008" y="274584"/>
            <a:ext cx="8039100" cy="994834"/>
            <a:chOff x="1170" y="1118"/>
            <a:chExt cx="3798" cy="470"/>
          </a:xfrm>
        </p:grpSpPr>
        <p:sp>
          <p:nvSpPr>
            <p:cNvPr id="10" name="Rectangle 4">
              <a:extLst>
                <a:ext uri="{FF2B5EF4-FFF2-40B4-BE49-F238E27FC236}">
                  <a16:creationId xmlns:a16="http://schemas.microsoft.com/office/drawing/2014/main" id="{F213507A-9E3C-4139-ACA9-5A96420D0381}"/>
                </a:ext>
              </a:extLst>
            </p:cNvPr>
            <p:cNvSpPr>
              <a:spLocks noChangeArrowheads="1"/>
            </p:cNvSpPr>
            <p:nvPr/>
          </p:nvSpPr>
          <p:spPr bwMode="gray">
            <a:xfrm>
              <a:off x="1377" y="1148"/>
              <a:ext cx="3591" cy="425"/>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endParaRPr lang="zh-CN" altLang="en-US" sz="3733" kern="0" dirty="0">
                <a:solidFill>
                  <a:srgbClr val="000000"/>
                </a:solidFill>
                <a:latin typeface="华文宋体" panose="02010600040101010101" pitchFamily="2" charset="-122"/>
                <a:ea typeface="华文宋体" panose="02010600040101010101" pitchFamily="2" charset="-122"/>
              </a:endParaRPr>
            </a:p>
          </p:txBody>
        </p:sp>
        <p:sp>
          <p:nvSpPr>
            <p:cNvPr id="11" name="Freeform 5">
              <a:extLst>
                <a:ext uri="{FF2B5EF4-FFF2-40B4-BE49-F238E27FC236}">
                  <a16:creationId xmlns:a16="http://schemas.microsoft.com/office/drawing/2014/main" id="{90DD4C9F-7398-4B76-BE1F-AA0023A81EFF}"/>
                </a:ext>
              </a:extLst>
            </p:cNvPr>
            <p:cNvSpPr>
              <a:spLocks/>
            </p:cNvSpPr>
            <p:nvPr/>
          </p:nvSpPr>
          <p:spPr bwMode="gray">
            <a:xfrm>
              <a:off x="1170" y="1139"/>
              <a:ext cx="820" cy="443"/>
            </a:xfrm>
            <a:custGeom>
              <a:avLst/>
              <a:gdLst>
                <a:gd name="T0" fmla="*/ 1 w 1334"/>
                <a:gd name="T1" fmla="*/ 0 h 491"/>
                <a:gd name="T2" fmla="*/ 0 w 1334"/>
                <a:gd name="T3" fmla="*/ 361 h 491"/>
                <a:gd name="T4" fmla="*/ 202 w 1334"/>
                <a:gd name="T5" fmla="*/ 361 h 491"/>
                <a:gd name="T6" fmla="*/ 310 w 1334"/>
                <a:gd name="T7" fmla="*/ 0 h 491"/>
                <a:gd name="T8" fmla="*/ 1 w 1334"/>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4" h="491">
                  <a:moveTo>
                    <a:pt x="2" y="0"/>
                  </a:moveTo>
                  <a:lnTo>
                    <a:pt x="0" y="491"/>
                  </a:lnTo>
                  <a:lnTo>
                    <a:pt x="872" y="491"/>
                  </a:lnTo>
                  <a:lnTo>
                    <a:pt x="1334" y="0"/>
                  </a:lnTo>
                  <a:lnTo>
                    <a:pt x="2" y="0"/>
                  </a:lnTo>
                  <a:close/>
                </a:path>
              </a:pathLst>
            </a:custGeom>
            <a:gradFill rotWithShape="1">
              <a:gsLst>
                <a:gs pos="0">
                  <a:srgbClr val="1F497D"/>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eaLnBrk="0" fontAlgn="base" hangingPunct="0">
                <a:spcBef>
                  <a:spcPct val="0"/>
                </a:spcBef>
                <a:spcAft>
                  <a:spcPct val="0"/>
                </a:spcAft>
                <a:defRPr/>
              </a:pPr>
              <a:endParaRPr lang="zh-CN" altLang="en-US" sz="3200" kern="0" dirty="0">
                <a:solidFill>
                  <a:srgbClr val="000000"/>
                </a:solidFill>
                <a:latin typeface="华文宋体" panose="02010600040101010101" pitchFamily="2" charset="-122"/>
                <a:ea typeface="华文宋体" panose="02010600040101010101" pitchFamily="2" charset="-122"/>
              </a:endParaRPr>
            </a:p>
          </p:txBody>
        </p:sp>
        <p:sp>
          <p:nvSpPr>
            <p:cNvPr id="12" name="Text Box 6">
              <a:extLst>
                <a:ext uri="{FF2B5EF4-FFF2-40B4-BE49-F238E27FC236}">
                  <a16:creationId xmlns:a16="http://schemas.microsoft.com/office/drawing/2014/main" id="{0AB6BC3D-83D3-41ED-8C5B-5F8EAC7628C3}"/>
                </a:ext>
              </a:extLst>
            </p:cNvPr>
            <p:cNvSpPr txBox="1">
              <a:spLocks noChangeArrowheads="1"/>
            </p:cNvSpPr>
            <p:nvPr/>
          </p:nvSpPr>
          <p:spPr bwMode="gray">
            <a:xfrm>
              <a:off x="1343" y="1118"/>
              <a:ext cx="443" cy="470"/>
            </a:xfrm>
            <a:prstGeom prst="rect">
              <a:avLst/>
            </a:prstGeom>
            <a:noFill/>
            <a:ln>
              <a:noFill/>
            </a:ln>
            <a:effectLst>
              <a:outerShdw dist="85194" dir="1593903" algn="ctr" rotWithShape="0">
                <a:srgbClr val="11425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eaLnBrk="0" fontAlgn="base" hangingPunct="0">
                <a:lnSpc>
                  <a:spcPct val="100000"/>
                </a:lnSpc>
                <a:spcBef>
                  <a:spcPct val="0"/>
                </a:spcBef>
                <a:spcAft>
                  <a:spcPct val="0"/>
                </a:spcAft>
                <a:buNone/>
                <a:defRPr/>
              </a:pPr>
              <a:r>
                <a:rPr lang="zh-CN" altLang="en-US"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rPr>
                <a:t>二</a:t>
              </a:r>
              <a:endParaRPr lang="zh-CN" altLang="zh-CN" sz="5867" b="1" kern="0" dirty="0">
                <a:solidFill>
                  <a:srgbClr val="FFFFFF"/>
                </a:solidFill>
                <a:latin typeface="华文宋体" panose="02010600040101010101" pitchFamily="2" charset="-122"/>
                <a:ea typeface="华文宋体" panose="02010600040101010101" pitchFamily="2" charset="-122"/>
                <a:cs typeface="Arial" panose="020B0604020202020204" pitchFamily="34" charset="0"/>
              </a:endParaRPr>
            </a:p>
          </p:txBody>
        </p:sp>
        <p:sp>
          <p:nvSpPr>
            <p:cNvPr id="13" name="Text Box 7">
              <a:extLst>
                <a:ext uri="{FF2B5EF4-FFF2-40B4-BE49-F238E27FC236}">
                  <a16:creationId xmlns:a16="http://schemas.microsoft.com/office/drawing/2014/main" id="{E1DBFB14-BF8D-47BF-90CA-F3F04BC50B4F}"/>
                </a:ext>
              </a:extLst>
            </p:cNvPr>
            <p:cNvSpPr txBox="1">
              <a:spLocks noChangeArrowheads="1"/>
            </p:cNvSpPr>
            <p:nvPr/>
          </p:nvSpPr>
          <p:spPr bwMode="gray">
            <a:xfrm>
              <a:off x="1990" y="1177"/>
              <a:ext cx="267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130000"/>
                </a:lnSpc>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130000"/>
                </a:lnSpc>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130000"/>
                </a:lnSpc>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defTabSz="1219170" fontAlgn="base">
                <a:lnSpc>
                  <a:spcPct val="100000"/>
                </a:lnSpc>
                <a:spcBef>
                  <a:spcPct val="0"/>
                </a:spcBef>
                <a:spcAft>
                  <a:spcPct val="0"/>
                </a:spcAft>
                <a:buNone/>
                <a:defRPr/>
              </a:pPr>
              <a:r>
                <a:rPr lang="zh-CN" altLang="en-US" sz="4267" b="1" kern="0" dirty="0">
                  <a:solidFill>
                    <a:srgbClr val="000000"/>
                  </a:solidFill>
                  <a:latin typeface="华文宋体" panose="02010600040101010101" pitchFamily="2" charset="-122"/>
                  <a:ea typeface="华文宋体" panose="02010600040101010101" pitchFamily="2" charset="-122"/>
                </a:rPr>
                <a:t>管制化学品的申购流程</a:t>
              </a:r>
              <a:endParaRPr lang="zh-CN" altLang="zh-CN" sz="4267" b="1" kern="0" dirty="0">
                <a:solidFill>
                  <a:srgbClr val="000000"/>
                </a:solidFill>
                <a:latin typeface="华文宋体" panose="02010600040101010101" pitchFamily="2" charset="-122"/>
                <a:ea typeface="华文宋体" panose="02010600040101010101" pitchFamily="2" charset="-122"/>
              </a:endParaRPr>
            </a:p>
          </p:txBody>
        </p:sp>
      </p:grpSp>
    </p:spTree>
    <p:extLst>
      <p:ext uri="{BB962C8B-B14F-4D97-AF65-F5344CB8AC3E}">
        <p14:creationId xmlns:p14="http://schemas.microsoft.com/office/powerpoint/2010/main" val="270716845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TotalTime>
  <Words>1743</Words>
  <Application>Microsoft Office PowerPoint</Application>
  <PresentationFormat>自定义</PresentationFormat>
  <Paragraphs>96</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等线</vt:lpstr>
      <vt:lpstr>等线 Light</vt:lpstr>
      <vt:lpstr>华文宋体</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lan</dc:creator>
  <cp:lastModifiedBy>lan</cp:lastModifiedBy>
  <cp:revision>4</cp:revision>
  <dcterms:created xsi:type="dcterms:W3CDTF">2022-03-29T01:37:09Z</dcterms:created>
  <dcterms:modified xsi:type="dcterms:W3CDTF">2022-03-29T07:48:03Z</dcterms:modified>
</cp:coreProperties>
</file>